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90" r:id="rId4"/>
    <p:sldId id="285" r:id="rId5"/>
    <p:sldId id="259" r:id="rId6"/>
    <p:sldId id="347" r:id="rId7"/>
    <p:sldId id="263" r:id="rId8"/>
    <p:sldId id="264" r:id="rId9"/>
    <p:sldId id="369" r:id="rId10"/>
    <p:sldId id="370" r:id="rId11"/>
    <p:sldId id="361" r:id="rId12"/>
    <p:sldId id="327" r:id="rId13"/>
    <p:sldId id="373" r:id="rId14"/>
    <p:sldId id="376" r:id="rId15"/>
    <p:sldId id="374" r:id="rId16"/>
    <p:sldId id="329" r:id="rId17"/>
    <p:sldId id="377" r:id="rId18"/>
    <p:sldId id="349" r:id="rId19"/>
    <p:sldId id="350" r:id="rId20"/>
    <p:sldId id="351" r:id="rId21"/>
    <p:sldId id="352" r:id="rId22"/>
    <p:sldId id="353" r:id="rId23"/>
    <p:sldId id="332" r:id="rId24"/>
    <p:sldId id="281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4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2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9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6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3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1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8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 autoAdjust="0"/>
  </p:normalViewPr>
  <p:slideViewPr>
    <p:cSldViewPr snapToGrid="0">
      <p:cViewPr varScale="1">
        <p:scale>
          <a:sx n="99" d="100"/>
          <a:sy n="99" d="100"/>
        </p:scale>
        <p:origin x="-158" y="-82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7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3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3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2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2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7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1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8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4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1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"/>
                <a:lumOff val="96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21255">
              <a:schemeClr val="accent6">
                <a:lumMod val="20000"/>
                <a:lumOff val="80000"/>
              </a:schemeClr>
            </a:gs>
            <a:gs pos="95625">
              <a:srgbClr val="E6F2DE">
                <a:alpha val="56000"/>
              </a:srgbClr>
            </a:gs>
            <a:gs pos="91250">
              <a:srgbClr val="EAF4E3"/>
            </a:gs>
            <a:gs pos="82500">
              <a:srgbClr val="F1F8EC"/>
            </a:gs>
            <a:gs pos="67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F6EF-661F-4BD3-AD1B-F8D1F563983B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bn.wikipedia.org/wiki/%E0%A6%95%E0%A6%AE%E0%A7%8D%E0%A6%AA%E0%A6%BF%E0%A6%89%E0%A6%9F%E0%A6%BE%E0%A6%B0#%E0%A6%95%E0%A6%AE%E0%A7%8D%E0%A6%AA%E0%A6%BF%E0%A6%89%E0%A6%9F%E0%A6%BE%E0%A6%B0%E0%A7%87%E0%A6%B0_%E0%A6%AA%E0%A7%8D%E0%A6%B0%E0%A6%95%E0%A6%BE%E0%A6%B0%E0%A6%AD%E0%A7%87%E0%A6%A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bn.prankmike.com/what-are-main-components-computer-syste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7" y="253368"/>
            <a:ext cx="11728744" cy="625661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0357" y="5150954"/>
            <a:ext cx="10826186" cy="142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564" tIns="58782" rIns="117564" bIns="58782">
            <a:spAutoFit/>
          </a:bodyPr>
          <a:lstStyle/>
          <a:p>
            <a:r>
              <a:rPr lang="bn-BD" sz="6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85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85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1017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1372" y="1043706"/>
            <a:ext cx="107027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solidFill>
                  <a:srgbClr val="5656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জীবিকা নির্বাহ করে বেঁচে থাকতে হলে, আজকের দিনে কম্পিউটার শিখতেই হবে। </a:t>
            </a:r>
            <a:r>
              <a:rPr lang="as-IN" sz="24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ব্যবহার জানা থাকলে তুমি কম্পিউটারেই লেখালেখি ও নোট তৈরির কাজ করতে পার। ই-মেইলের সাহায্যে তুমি দ্রুততম সময়ে বিশ্বের যেকোনো জায়গায় চিঠি, তথ্য বা লেখা প্রেরণ করতে পারো। ওয়েবসাইট থেকে যেকোনো মুহূর্তে যেকোনো বিষয়ে তথ্য নেওয়া যায়। মোটকথা,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আসলে কম্পিউটার শিক্ষা হল এটা একটা প্ল্যাটফর্ম, জীবন গড়ে নেওয়ার জন্য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যুগে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মানুষের নিত্যসঙ্গী।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3636" y="439774"/>
            <a:ext cx="5203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কেন এত </a:t>
            </a:r>
            <a:r>
              <a:rPr lang="as-IN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664" y="3068449"/>
            <a:ext cx="1085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 smtClean="0">
                <a:solidFill>
                  <a:srgbClr val="1C1E21"/>
                </a:solidFill>
                <a:latin typeface="Helvetica" panose="020B0604020202020204" pitchFamily="34" charset="0"/>
              </a:rPr>
              <a:t>প্রশ্ন- </a:t>
            </a:r>
            <a:r>
              <a:rPr lang="as-IN" dirty="0">
                <a:solidFill>
                  <a:srgbClr val="1C1E21"/>
                </a:solidFill>
                <a:latin typeface="Helvetica" panose="020B0604020202020204" pitchFamily="34" charset="0"/>
              </a:rPr>
              <a:t>কম্পিউটারের কয়েকটি গুরুত্বপূর্ণ বৈশিষ্ট্য লিখ</a:t>
            </a:r>
            <a:r>
              <a:rPr lang="as-IN" dirty="0" smtClean="0">
                <a:solidFill>
                  <a:srgbClr val="1C1E21"/>
                </a:solidFill>
                <a:latin typeface="Helvetica" panose="020B0604020202020204" pitchFamily="34" charset="0"/>
              </a:rPr>
              <a:t>।</a:t>
            </a:r>
            <a:endParaRPr lang="as-IN" dirty="0">
              <a:solidFill>
                <a:srgbClr val="1C1E21"/>
              </a:solidFill>
              <a:latin typeface="Helvetica" panose="020B0604020202020204" pitchFamily="34" charset="0"/>
            </a:endParaRPr>
          </a:p>
          <a:p>
            <a:r>
              <a:rPr lang="as-IN" dirty="0">
                <a:solidFill>
                  <a:srgbClr val="1C1E21"/>
                </a:solidFill>
                <a:latin typeface="Helvetica" panose="020B0604020202020204" pitchFamily="34" charset="0"/>
              </a:rPr>
              <a:t>উত্তর: নির্ভুলতা, দ্রুতগতি, সুক্ষতা, যুক্তিসংগত সিদ্ধান্ত, বহুমূখীতা, মেমরি, স্বয়ংক্রিয়তা এবং সহনশীলতা।</a:t>
            </a:r>
            <a:endParaRPr lang="as-IN" b="0" i="0" dirty="0">
              <a:solidFill>
                <a:srgbClr val="1C1E21"/>
              </a:solidFill>
              <a:effectLst/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3800530"/>
            <a:ext cx="4311418" cy="2422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00530"/>
            <a:ext cx="4607150" cy="2422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466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5386" y="2759700"/>
            <a:ext cx="107181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</a:t>
            </a:r>
            <a:r>
              <a:rPr lang="en-US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as-IN" sz="24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as-IN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solidFill>
                <a:srgbClr val="1C1E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উত্তর: কম্পিউটার নিম্নলিখিত ৪টি গুরুত্বপূর্ণ কাজ করে। যথা-* সমস্যা সমাধানের উদ্দেশ্যে ব্যবহারকারী কর্তৃক তৈরি প্রোগ্রাম কম্পিউটার গ্রহণ করে মেমরিতে সংরক্ষণ করে এবং ব্যবহারকারীর নির্দেশে কম্পিউটার প্রোগ্রাম নির্বাহ করে;* ইনপুট ডিভাইস-এর মাধ্যমে ডাটা গ্রহণ করে;* ডেটা প্রসেস করে এবং* আউটপুট ডিভাইস-এর মাধ্যমে ফলাফল প্রকাশ করে</a:t>
            </a:r>
            <a:r>
              <a:rPr lang="as-IN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solidFill>
                <a:srgbClr val="1C1E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5386" y="1079768"/>
            <a:ext cx="109612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</a:t>
            </a:r>
            <a:r>
              <a:rPr lang="en-US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as-IN" sz="24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আবিস্কার করেন কে ? কেন তাকে কম্পিউটারের আবিস্কারক বলা </a:t>
            </a:r>
            <a:r>
              <a:rPr lang="as-IN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2400" dirty="0">
              <a:solidFill>
                <a:srgbClr val="1C1E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উত্তর: কম্পিউটার আবিস্কার করেন হাওয়ার্ড এইচ একিন। যুক্তরাষ্ট্রের হার্ভার্ড বিশ্ববিদ্যালয় ও আইবিএম এর যৌথ উদ্যোগে এবং হাওয়ার্ড এইচ একিন-এর তত্ত্বাবধানে ১৯৪৩ সালে মার্ক-১ নামে একটি পূর্ণাঙ্গ ডিজিটাল কম্পিউটার নির্মিত হয়। এজন্য হাওয়ার্ড এইচ একিন কে কম্পিউটারের আবিস্কারক বলা হয়।</a:t>
            </a:r>
            <a:endParaRPr lang="as-IN" sz="2400" b="0" i="0" dirty="0">
              <a:solidFill>
                <a:srgbClr val="1C1E2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921" y="4748473"/>
            <a:ext cx="83747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ধরণগুলি মূলত তিনটি ভাগে বিভক্ত।</a:t>
            </a:r>
          </a:p>
          <a:p>
            <a:pPr algn="just">
              <a:buFont typeface="+mj-lt"/>
              <a:buAutoNum type="arabicPeriod"/>
            </a:pP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ভিত্তিক (</a:t>
            </a:r>
            <a:r>
              <a:rPr lang="en-US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Based on Work)</a:t>
            </a:r>
          </a:p>
          <a:p>
            <a:pPr algn="just">
              <a:buFont typeface="+mj-lt"/>
              <a:buAutoNum type="arabicPeriod"/>
            </a:pP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 ভিত্তিক (</a:t>
            </a:r>
            <a:r>
              <a:rPr lang="en-US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Based on Purpose)</a:t>
            </a:r>
          </a:p>
          <a:p>
            <a:pPr algn="just">
              <a:buFont typeface="+mj-lt"/>
              <a:buAutoNum type="arabicPeriod"/>
            </a:pP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 ভিত্তিক (</a:t>
            </a:r>
            <a:r>
              <a:rPr lang="en-US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Based on Size)</a:t>
            </a:r>
            <a:endParaRPr lang="en-US" sz="2400" b="0" i="0" dirty="0">
              <a:solidFill>
                <a:srgbClr val="22222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0169" y="475375"/>
            <a:ext cx="4624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407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278868" y="4536810"/>
            <a:ext cx="913266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742950" indent="-74295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 কাকে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as-IN" sz="36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কেন এত গুরুত্বপূর্ণ </a:t>
            </a:r>
            <a:r>
              <a:rPr lang="en-US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as-IN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কমপিউটারের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6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ভাষা </a:t>
            </a:r>
            <a:r>
              <a:rPr lang="as-IN" sz="36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as-IN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1" descr="Bouquet"/>
          <p:cNvSpPr>
            <a:spLocks noChangeArrowheads="1"/>
          </p:cNvSpPr>
          <p:nvPr/>
        </p:nvSpPr>
        <p:spPr bwMode="auto">
          <a:xfrm>
            <a:off x="3819275" y="437117"/>
            <a:ext cx="3154176" cy="392128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2580" tIns="51289" rIns="102580" bIns="51289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17967"/>
          <a:stretch/>
        </p:blipFill>
        <p:spPr>
          <a:xfrm>
            <a:off x="3315281" y="1049867"/>
            <a:ext cx="4486520" cy="33142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3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1335" y="316820"/>
            <a:ext cx="4156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u="sng" dirty="0">
                <a:solidFill>
                  <a:srgbClr val="1A0DAB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কম্পিউটারের প্রকারভেদ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8500" y="910302"/>
            <a:ext cx="10731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as-IN" sz="3200" b="1" dirty="0">
                <a:solidFill>
                  <a:srgbClr val="2D2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কত প্রকার :</a:t>
            </a:r>
            <a:endParaRPr lang="as-IN" sz="3200" dirty="0">
              <a:solidFill>
                <a:srgbClr val="2D2D2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>
                <a:solidFill>
                  <a:srgbClr val="2D2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 ও বৈশিষ্ট অনুযায়ী প্রথমত কম্পিউটার ৩ প্রকার যথা:</a:t>
            </a:r>
          </a:p>
          <a:p>
            <a:r>
              <a:rPr lang="as-IN" sz="2400" dirty="0">
                <a:solidFill>
                  <a:srgbClr val="2D2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এনালগ </a:t>
            </a:r>
            <a:r>
              <a:rPr lang="en-US" sz="2400" dirty="0" smtClean="0">
                <a:solidFill>
                  <a:srgbClr val="2D2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Computer   </a:t>
            </a:r>
            <a:r>
              <a:rPr lang="as-IN" sz="2400" dirty="0" smtClean="0">
                <a:solidFill>
                  <a:srgbClr val="2D2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2400" dirty="0">
                <a:solidFill>
                  <a:srgbClr val="2D2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ডিজিটাল </a:t>
            </a:r>
            <a:r>
              <a:rPr lang="en-US" sz="2400" dirty="0" smtClean="0">
                <a:solidFill>
                  <a:srgbClr val="2D2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Computer    </a:t>
            </a:r>
            <a:r>
              <a:rPr lang="as-IN" sz="2400" dirty="0" smtClean="0">
                <a:solidFill>
                  <a:srgbClr val="2D2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2400" dirty="0">
                <a:solidFill>
                  <a:srgbClr val="2D2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হাইব্রিড </a:t>
            </a:r>
            <a:r>
              <a:rPr lang="en-US" sz="2400" dirty="0">
                <a:solidFill>
                  <a:srgbClr val="2D2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Computer</a:t>
            </a:r>
            <a:endParaRPr lang="en-US" sz="2400" b="0" i="0" dirty="0">
              <a:solidFill>
                <a:srgbClr val="2D2D2D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3985" y="2342455"/>
            <a:ext cx="53902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>
                <a:solidFill>
                  <a:srgbClr val="2D2D2D"/>
                </a:solidFill>
                <a:latin typeface="Roboto"/>
              </a:rPr>
              <a:t>ডিজিটাল কম্পিউটার :</a:t>
            </a:r>
            <a:endParaRPr lang="as-IN" dirty="0">
              <a:solidFill>
                <a:srgbClr val="2D2D2D"/>
              </a:solidFill>
              <a:latin typeface="Roboto"/>
            </a:endParaRPr>
          </a:p>
          <a:p>
            <a:r>
              <a:rPr lang="as-IN" dirty="0">
                <a:solidFill>
                  <a:srgbClr val="2D2D2D"/>
                </a:solidFill>
                <a:latin typeface="Open Sans"/>
              </a:rPr>
              <a:t>আকার আয়তন ও ব্যবহারের ভিত্তিতে ডিজিটাল কম্পিউটারকে ৪ ভাগে ভাগ করা যায় যথা :</a:t>
            </a:r>
          </a:p>
          <a:p>
            <a:r>
              <a:rPr lang="as-IN" dirty="0">
                <a:solidFill>
                  <a:srgbClr val="2D2D2D"/>
                </a:solidFill>
                <a:latin typeface="Open Sans"/>
              </a:rPr>
              <a:t>১. সুপার কম্পিউটার</a:t>
            </a:r>
          </a:p>
          <a:p>
            <a:r>
              <a:rPr lang="as-IN" dirty="0">
                <a:solidFill>
                  <a:srgbClr val="2D2D2D"/>
                </a:solidFill>
                <a:latin typeface="Open Sans"/>
              </a:rPr>
              <a:t>২. মেইনফ্রেম কম্পিউটার</a:t>
            </a:r>
          </a:p>
          <a:p>
            <a:r>
              <a:rPr lang="as-IN" dirty="0">
                <a:solidFill>
                  <a:srgbClr val="2D2D2D"/>
                </a:solidFill>
                <a:latin typeface="Open Sans"/>
              </a:rPr>
              <a:t>৩. মিনি কম্পিউটার</a:t>
            </a:r>
          </a:p>
          <a:p>
            <a:r>
              <a:rPr lang="as-IN" dirty="0">
                <a:solidFill>
                  <a:srgbClr val="2D2D2D"/>
                </a:solidFill>
                <a:latin typeface="Open Sans"/>
              </a:rPr>
              <a:t>৪. মাইক্রো কম্পিউটার</a:t>
            </a:r>
            <a:endParaRPr lang="as-IN" b="0" i="0" dirty="0">
              <a:solidFill>
                <a:srgbClr val="2D2D2D"/>
              </a:solidFill>
              <a:effectLst/>
              <a:latin typeface="Open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3985" y="477655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b="1" dirty="0">
                <a:solidFill>
                  <a:srgbClr val="2D2D2D"/>
                </a:solidFill>
                <a:latin typeface="Roboto"/>
              </a:rPr>
              <a:t>মাইক্রো কম্পিউটারের প্রকারভেদ :</a:t>
            </a:r>
            <a:endParaRPr lang="as-IN" dirty="0">
              <a:solidFill>
                <a:srgbClr val="2D2D2D"/>
              </a:solidFill>
              <a:latin typeface="Roboto"/>
            </a:endParaRPr>
          </a:p>
          <a:p>
            <a:r>
              <a:rPr lang="as-IN" dirty="0">
                <a:solidFill>
                  <a:srgbClr val="2D2D2D"/>
                </a:solidFill>
                <a:latin typeface="Open Sans"/>
              </a:rPr>
              <a:t>মাইক্রো কম্পিউটারকে ২ ভাগে ভাগ করা যায় :</a:t>
            </a:r>
          </a:p>
          <a:p>
            <a:r>
              <a:rPr lang="as-IN" b="1" dirty="0">
                <a:solidFill>
                  <a:srgbClr val="2D2D2D"/>
                </a:solidFill>
                <a:latin typeface="Roboto"/>
              </a:rPr>
              <a:t>১. ডেস্কটপ কম্পিউটার :</a:t>
            </a:r>
            <a:endParaRPr lang="as-IN" dirty="0">
              <a:solidFill>
                <a:srgbClr val="2D2D2D"/>
              </a:solidFill>
              <a:latin typeface="Roboto"/>
            </a:endParaRPr>
          </a:p>
          <a:p>
            <a:r>
              <a:rPr lang="as-IN" b="1" dirty="0" smtClean="0">
                <a:solidFill>
                  <a:srgbClr val="2D2D2D"/>
                </a:solidFill>
                <a:latin typeface="Roboto"/>
              </a:rPr>
              <a:t>২</a:t>
            </a:r>
            <a:r>
              <a:rPr lang="as-IN" b="1" dirty="0">
                <a:solidFill>
                  <a:srgbClr val="2D2D2D"/>
                </a:solidFill>
                <a:latin typeface="Roboto"/>
              </a:rPr>
              <a:t>. ল্যাপটপ কম্পিউটার :</a:t>
            </a:r>
            <a:endParaRPr lang="as-IN" b="0" i="0" dirty="0">
              <a:solidFill>
                <a:srgbClr val="2D2D2D"/>
              </a:solidFill>
              <a:effectLst/>
              <a:latin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85" y="2418694"/>
            <a:ext cx="3454400" cy="1813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84" y="4373780"/>
            <a:ext cx="3567815" cy="1887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538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5254" y="400788"/>
            <a:ext cx="4624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690497" y="1018379"/>
            <a:ext cx="105440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</a:t>
            </a:r>
            <a:r>
              <a:rPr lang="as-IN" sz="24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সেন্ট্রাল 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প্রসেসিং ইউনিট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বা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সিপিইউ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as-IN" sz="24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উত্তর: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 মস্তিষ্ককে বলা হয়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সেন্ট্রাল প্রসেসিং ইউনিট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(সি পি ইউ বা কেন্দ্রীয় প্রক্রিয়ণ বিভাগ)। বস্তুত, এটিই কম্পিউটারের মূল অংশ।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 প্রধান অংশ হলো 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 ইউনিট বা সেন্ট্রাল প্রসেসিং ইউনিট (সিপিইউ)।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 থেকেই কম্পিউটারের সমস্ত কার্যক্রম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ন্ত্রিত হ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257" y="2338218"/>
            <a:ext cx="2862044" cy="1649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959" y="4285831"/>
            <a:ext cx="3190503" cy="1759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717615" y="2602785"/>
            <a:ext cx="82858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as-IN" sz="2800" dirty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সিস্টেমের </a:t>
            </a:r>
            <a:r>
              <a:rPr lang="as-IN" sz="28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৫টিঃ-</a:t>
            </a:r>
            <a:endParaRPr lang="as-IN" sz="2800" dirty="0">
              <a:solidFill>
                <a:srgbClr val="292B2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+mj-lt"/>
              <a:buAutoNum type="arabicPeriod"/>
            </a:pPr>
            <a:r>
              <a:rPr lang="en-US" sz="28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28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২. </a:t>
            </a:r>
            <a:r>
              <a:rPr lang="as-IN" sz="28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28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৩. </a:t>
            </a:r>
            <a:r>
              <a:rPr lang="as-IN" sz="28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প্রসেসিং ইউনিট</a:t>
            </a:r>
            <a:r>
              <a:rPr lang="en-US" sz="28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৪. </a:t>
            </a:r>
            <a:r>
              <a:rPr lang="as-IN" sz="28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28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৫. </a:t>
            </a:r>
            <a:r>
              <a:rPr lang="as-IN" sz="28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800" b="0" i="0" dirty="0">
              <a:solidFill>
                <a:srgbClr val="292B2C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0451" y="3753523"/>
            <a:ext cx="78618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 ইউনিট - যদি যা কম্পিউটার হার্ডওয়্যার 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ঠাসাঠাসি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 - প্রদর্শন ডিভাইস গ্রাফিক এবং চরিত্র 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 - কীবোর্ড কম্পিউটার নিয়ন্ত্রণ যার ইনপুট ডেটা এবং আদেশগুলি 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 - ম্যানুয়াল ম্যানিপ্যুলেটর, যা একটি নিয়ন্ত্রণ সংকেত মধ্যে যান্ত্রিক আন্দোলন পরিবর্তন 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b="0" i="0" dirty="0">
              <a:solidFill>
                <a:srgbClr val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76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4917" y="533685"/>
            <a:ext cx="79043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as-IN" sz="2800" b="1" dirty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বিভিন্ন ক্ষেত্রে এবং </a:t>
            </a:r>
            <a:r>
              <a:rPr lang="as-IN" sz="2800" b="1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2800" b="1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</a:t>
            </a:r>
            <a:r>
              <a:rPr lang="as-IN" sz="2800" b="1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en-US" sz="2800" b="1" dirty="0" err="1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য়গায়</a:t>
            </a:r>
            <a:r>
              <a:rPr lang="as-IN" sz="2800" b="1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 </a:t>
            </a:r>
            <a:r>
              <a:rPr lang="as-IN" sz="2800" b="1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, </a:t>
            </a:r>
          </a:p>
          <a:p>
            <a:r>
              <a:rPr lang="en-US" sz="2800" b="1" dirty="0" smtClean="0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as-IN" sz="2800" b="1" dirty="0" smtClean="0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</a:t>
            </a:r>
            <a:r>
              <a:rPr lang="en-US" sz="2800" b="1" dirty="0" err="1" smtClean="0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as-IN" sz="2800" b="1" dirty="0" smtClean="0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ব্যবহার </a:t>
            </a:r>
            <a:r>
              <a:rPr lang="as-IN" sz="2800" b="1" dirty="0" smtClean="0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b="1" dirty="0" smtClean="0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as-IN" sz="2800" b="1" dirty="0">
              <a:solidFill>
                <a:srgbClr val="2C3E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4205" y="1487792"/>
            <a:ext cx="105013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 গবেষণা</a:t>
            </a:r>
            <a:r>
              <a:rPr lang="en-US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 কেনাকাটা</a:t>
            </a:r>
            <a:r>
              <a:rPr lang="en-US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আবহাওয়া</a:t>
            </a:r>
            <a:r>
              <a:rPr lang="en-US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ক্রীড়া</a:t>
            </a:r>
            <a:r>
              <a:rPr lang="en-US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as-IN" sz="2400" dirty="0">
              <a:solidFill>
                <a:srgbClr val="5C5C5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fontAlgn="base"/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ইউটিউব </a:t>
            </a:r>
            <a:r>
              <a:rPr lang="as-IN" sz="2400" dirty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ভিডিও, সিনেমা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দেখছেন</a:t>
            </a:r>
            <a:endParaRPr lang="en-US" sz="2400" dirty="0" smtClean="0">
              <a:solidFill>
                <a:srgbClr val="5C5C5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fontAlgn="base"/>
            <a:r>
              <a:rPr lang="as-IN" sz="2400" dirty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 বিক্রয়</a:t>
            </a:r>
            <a:r>
              <a:rPr lang="en-US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ইবে</a:t>
            </a:r>
            <a:r>
              <a:rPr lang="en-US" sz="2400" dirty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মিডিয়া</a:t>
            </a:r>
            <a:r>
              <a:rPr lang="en-US" sz="2400" dirty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সংরক্ষণ</a:t>
            </a:r>
            <a:r>
              <a:rPr lang="en-US" sz="2400" dirty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just" fontAlgn="base"/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নথি</a:t>
            </a:r>
            <a:r>
              <a:rPr lang="as-IN" sz="2400" dirty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উপস্থাপনা, স্প্রেডশীট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 </a:t>
            </a:r>
            <a:r>
              <a:rPr lang="as-IN" sz="2400" dirty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2400" dirty="0" smtClean="0">
              <a:solidFill>
                <a:srgbClr val="5C5C5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fontAlgn="base"/>
            <a:r>
              <a:rPr lang="as-IN" sz="2400" dirty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ব্যবসা ওয়েবসাইট বজায়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ব্লগ</a:t>
            </a:r>
            <a:r>
              <a:rPr lang="en-US" sz="2400" dirty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 কম্পিউটারের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400" dirty="0">
              <a:solidFill>
                <a:srgbClr val="5C5C5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4916" y="4478297"/>
            <a:ext cx="10501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প্রশ্ন: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কয়টি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মূল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রয়েছে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 প্রশ্ন: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চারটি মূল অংশের নাম লেখো। </a:t>
            </a:r>
            <a:endParaRPr lang="en-US" sz="2400" dirty="0" smtClean="0">
              <a:solidFill>
                <a:srgbClr val="20212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ইনপুট, মেমোরি, প্রসেসর ও আউটপুট।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3494" y="3437248"/>
            <a:ext cx="10788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প্রশ্ন: </a:t>
            </a:r>
            <a:r>
              <a:rPr lang="as-IN" sz="28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কয়টি অংশ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ও কি কি. </a:t>
            </a:r>
            <a:r>
              <a:rPr lang="en-US" sz="28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b="1" dirty="0" err="1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প্রধান </a:t>
            </a:r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গুলো হচ্ছে ইনপুট </a:t>
            </a:r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আউটপুট </a:t>
            </a:r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এবং প্রসেসিং </a:t>
            </a:r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। 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3494" y="5319758"/>
            <a:ext cx="104027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প্রশ্ন: </a:t>
            </a:r>
            <a:r>
              <a:rPr lang="en-US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সবচেয়ে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বেশি </a:t>
            </a:r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 অংশ </a:t>
            </a:r>
            <a:r>
              <a:rPr lang="as-IN" sz="28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প্রসেসর</a:t>
            </a:r>
            <a:r>
              <a:rPr lang="en-US" sz="28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 smtClean="0">
              <a:solidFill>
                <a:srgbClr val="4D515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 </a:t>
            </a:r>
            <a:r>
              <a:rPr lang="en-US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খুললে যে বোর্ডটি দেখা যায় তার নাম </a:t>
            </a:r>
            <a:r>
              <a:rPr lang="as-IN" sz="28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মাদারবোর্ড</a:t>
            </a:r>
            <a:r>
              <a:rPr lang="en-US" sz="28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5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Water droplets"/>
          <p:cNvSpPr>
            <a:spLocks noChangeArrowheads="1"/>
          </p:cNvSpPr>
          <p:nvPr/>
        </p:nvSpPr>
        <p:spPr bwMode="auto">
          <a:xfrm>
            <a:off x="4119761" y="340244"/>
            <a:ext cx="2958353" cy="56573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02904" tIns="51452" rIns="102904" bIns="51452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412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41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1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1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New Picture Down\Picture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0534" y="1197002"/>
            <a:ext cx="4726745" cy="3339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35835" y="4827382"/>
            <a:ext cx="72314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as-IN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ও কি 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s-IN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ইনপুট 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 </a:t>
            </a: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যন্ত্র </a:t>
            </a:r>
            <a:r>
              <a:rPr lang="as-IN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solidFill>
                <a:srgbClr val="4D515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তথ্য সংরক্ষণের প্রধান যন্ত্র </a:t>
            </a:r>
            <a:r>
              <a:rPr lang="as-IN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6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4285" y="883526"/>
            <a:ext cx="8599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প্রধান অংশ। ইনপুট, প্রসেসিং ইউনিট, মেমোরি এবং আউটপুট</a:t>
            </a:r>
            <a:r>
              <a:rPr lang="as-IN" sz="2800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800" dirty="0">
              <a:solidFill>
                <a:srgbClr val="28282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5607" y="301009"/>
            <a:ext cx="6212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b="1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প্রধান অংশ কয়টি ও কী </a:t>
            </a:r>
            <a:r>
              <a:rPr lang="as-IN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4132" y="1406746"/>
            <a:ext cx="109389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অংশ কি বোর্ড, মাউস বা স্ক্যানারের মাধ্যমে আদেশ গ্রহন করে।</a:t>
            </a:r>
          </a:p>
          <a:p>
            <a:r>
              <a:rPr lang="as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প্রসেসিং অংশ আদেশটি প্রক্রিয়াজাত করে।</a:t>
            </a:r>
          </a:p>
          <a:p>
            <a:r>
              <a:rPr lang="as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 আদেশ এবং ফলাফল সংরক্ষণ করে। প্রসেসরের নিয়ন্ত্রনে, ইনপুট অংশ হতে তথ্য প্রসেসিং ইউনিটে পাঠায়। আবার প্রসেস করা তথ্য বা ডাটা আউটপুট অংশে প্রেরণ করে।</a:t>
            </a:r>
          </a:p>
          <a:p>
            <a:r>
              <a:rPr lang="as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অংশ ব্যবহারকারীকে আদেশ অনুযায়ী, মনিটর, প্রিন্টার ইত্যাদির মাধ্যমে ফলাফল দেখায়।</a:t>
            </a:r>
          </a:p>
        </p:txBody>
      </p:sp>
      <p:pic>
        <p:nvPicPr>
          <p:cNvPr id="7" name="Picture 4" descr="D:\my project 3\project pic\computer-memory-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1483" y="3653515"/>
            <a:ext cx="1651289" cy="1042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D:\my project 3\project pic\CP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545" y="3633005"/>
            <a:ext cx="1707041" cy="1031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133" y="692843"/>
            <a:ext cx="2357203" cy="1643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D:\my project 3\project pic\unnam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4981" y="3653515"/>
            <a:ext cx="1696926" cy="1097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D:\my project 3\project pic\HTB18g9RIpXXXXahXXXXq6xXFXXX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36728" y="3607591"/>
            <a:ext cx="1625600" cy="1088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827302" y="4832339"/>
            <a:ext cx="81341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প্রশ্ন: </a:t>
            </a:r>
            <a:r>
              <a:rPr lang="en-US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কয়টি মূল অংশ 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রয়েছে</a:t>
            </a:r>
            <a:r>
              <a:rPr lang="en-US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r>
              <a:rPr lang="en-US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প্রশ্ন: </a:t>
            </a:r>
            <a:r>
              <a:rPr lang="en-US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চারটি মূল অংশের নাম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লেখো</a:t>
            </a:r>
            <a:r>
              <a:rPr lang="en-US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 smtClean="0">
              <a:solidFill>
                <a:srgbClr val="20212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মেমোরি, প্রসেসর ও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7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88876" y="445078"/>
            <a:ext cx="281849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121" y="968298"/>
            <a:ext cx="96616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যন্ত্রাংশকে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অবস্থাকেই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৫টি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0604" y="1987988"/>
            <a:ext cx="4630901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 Input Unit 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0602" y="2533701"/>
            <a:ext cx="4827145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Control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Unit 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602" y="3089532"/>
            <a:ext cx="716156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Arithmetic Logic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Unit 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0602" y="3616780"/>
            <a:ext cx="5866771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Memory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Unit 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3124" y="4150626"/>
            <a:ext cx="602599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Output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Unit 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513" y="3354133"/>
            <a:ext cx="2522457" cy="1475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320" y="1717657"/>
            <a:ext cx="2494845" cy="1422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24" y="4981413"/>
            <a:ext cx="2200833" cy="1524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1020598" y="4751405"/>
            <a:ext cx="52447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প্রশ্ন: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সংগঠনের প্রধান অংশ কয়টি?</a:t>
            </a:r>
            <a:b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5টি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প্রশ্ন: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সিপিইউকে কত ভাগে ভাগ করা যায়?</a:t>
            </a:r>
            <a:b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3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8" grpId="0"/>
      <p:bldP spid="19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021" y="2985629"/>
            <a:ext cx="4504268" cy="3297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964904" y="3041021"/>
            <a:ext cx="50732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অংশ।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(ALU)</a:t>
            </a:r>
          </a:p>
          <a:p>
            <a:pPr lvl="0" algn="just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।রেজিস্টার বা মেমরি।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2005" y="673469"/>
            <a:ext cx="4169731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 বা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সিপিইউ</a:t>
            </a:r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সংগঠন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315" y="2624421"/>
            <a:ext cx="5374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3টি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-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2315" y="1369187"/>
            <a:ext cx="78391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হলো কম্পিউটারের অন্যতম প্রধান হার্ডওয়্যার। মূলত একে </a:t>
            </a:r>
            <a:r>
              <a:rPr lang="en-US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CPU = Central Processing Unit (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সেন্ট্রাল প্রসেসিং ইউনিট) বলে। যা ইন্সটকশনের মাধ্যমে কম্পিউটারের যাবতীয় অপারেশন নিয়ন্ত্রণ এবং সম্পাদন করে।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1918" y="4351159"/>
            <a:ext cx="6364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প্রশ্ন: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 প্রসেসরের — অংশটি ডাটা প্রসেসিংয়ে ব্যবহূত 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ALU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প্রশ্ন: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 প্রসেসরের কাজ 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প্রক্রিয়াকরণ করা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 descr="Control Unit: Definition &amp; Design - Video &amp; Lesson Transcript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8381" y="881434"/>
            <a:ext cx="2513019" cy="168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5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4643717" y="669446"/>
            <a:ext cx="1949824" cy="654424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8141" y="3051349"/>
            <a:ext cx="59518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09">
              <a:defRPr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রাজ্জাক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জুনিয়র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কম্পিউটার)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94389" y="3097946"/>
            <a:ext cx="4730650" cy="3059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3733" tIns="51866" rIns="103733" bIns="51866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অ্যাপ্লিকেশণ</a:t>
            </a:r>
            <a:endParaRPr lang="bn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১ম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৫মি</a:t>
            </a:r>
            <a:endParaRPr lang="bn-B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527" y="1150962"/>
            <a:ext cx="3789610" cy="271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568160" y="1150962"/>
            <a:ext cx="64918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সম্পাদিত সমস্ত কাজের নিয়ন্ত্রণ সংকেত প্রদান করে নিয়ন্ত্রন অংশ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 সিপিইউ,মেমরি এবং </a:t>
            </a:r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</a:t>
            </a:r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ডিভাইসের মধ্যে ডাটা প্রবাহ নিয়ন্ত্রন করে।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82070" y="590296"/>
            <a:ext cx="214193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 অংশ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624" y="2750252"/>
            <a:ext cx="6303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CPU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নিয়ন্ত্রনের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:\my project 3\project pic\elon-musk-brain-chips-innov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4089" y="4003617"/>
            <a:ext cx="3375511" cy="2141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86" y="4003617"/>
            <a:ext cx="3549314" cy="2141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8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ow Computers Calculate - the ALU: Crash Course Computer Scienc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584" y="1298202"/>
            <a:ext cx="3271792" cy="203936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7" name="Picture 4" descr="অংক, সংখ্যা আর গণিতের খেল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8011" y="1255534"/>
            <a:ext cx="3352800" cy="20569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483270" y="3337568"/>
            <a:ext cx="41148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(ALU)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8032" y="4007677"/>
            <a:ext cx="9073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CPU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গানিতিক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যুক্তিমুলক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সম্পূর্ন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গাণিতিকযুক্তি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3362" y="5169251"/>
            <a:ext cx="10325276" cy="1126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১।এটা সিপিইউ এর সেই অংশ যা বিভিন্ন ধরনের গাণিতিক কাজ করে।যেমন-যোগ,বিয়োগ,গুণ,ভাগ।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6311" y="523572"/>
            <a:ext cx="6516528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অ্যারিথমেটিক লজিক ইউনিট বা গাণিতিক যুক্তি অংশ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5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17945" y="555863"/>
            <a:ext cx="3216255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রেজিস্টার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649" y="1173825"/>
            <a:ext cx="10404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CPU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সাময়িকভাবে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রেজিস্টার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8569" y="4666742"/>
            <a:ext cx="10501260" cy="1639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4" descr="D:\my project 3\project pic\computer-memory-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6277" y="2444433"/>
            <a:ext cx="3352800" cy="211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 descr="D:\my project 3\project pic\r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4756" y="2515545"/>
            <a:ext cx="2783022" cy="205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5" descr="D:\my project 3\project pic\computer-memory-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550" y="2485343"/>
            <a:ext cx="3312707" cy="2116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744008" y="4966235"/>
            <a:ext cx="104045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রেজিস্টার হচ্ছে সিপিইউ এর একটি অংশ। কোন একটি কাজের সময় এ সমস্ত রেজিস্টার সাময়িকভাবে ডাটা সংরক্ষণ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6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Water droplets"/>
          <p:cNvSpPr>
            <a:spLocks noChangeArrowheads="1"/>
          </p:cNvSpPr>
          <p:nvPr/>
        </p:nvSpPr>
        <p:spPr bwMode="auto">
          <a:xfrm>
            <a:off x="4108744" y="410912"/>
            <a:ext cx="2958353" cy="56573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02904" tIns="51452" rIns="102904" bIns="51452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41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1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5815" y="4962430"/>
            <a:ext cx="613821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s-IN" sz="3200" b="1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প্রধান অংশ কয়টি ও কী কী</a:t>
            </a:r>
            <a:r>
              <a:rPr lang="en-US" sz="3200" b="1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 smtClean="0">
              <a:solidFill>
                <a:srgbClr val="28282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ইউনিটের</a:t>
            </a:r>
            <a:r>
              <a:rPr lang="en-US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ধারনাটি</a:t>
            </a:r>
            <a:r>
              <a:rPr lang="en-US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1136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4307486" y="471980"/>
            <a:ext cx="2017992" cy="608583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05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5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66"/>
          <a:stretch/>
        </p:blipFill>
        <p:spPr>
          <a:xfrm>
            <a:off x="3326351" y="1179345"/>
            <a:ext cx="4467497" cy="31865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9894" y="4462572"/>
            <a:ext cx="7101624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s-IN" sz="32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ক</a:t>
            </a:r>
            <a:r>
              <a:rPr lang="en-US" sz="32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as-IN" sz="32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মূল অংশ </a:t>
            </a:r>
            <a:r>
              <a:rPr lang="as-IN" sz="32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রয়েছে</a:t>
            </a:r>
            <a:r>
              <a:rPr lang="en-US" sz="32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 smtClean="0">
              <a:solidFill>
                <a:srgbClr val="20212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as-IN" sz="3200" b="1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200" b="1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</a:t>
            </a:r>
            <a:r>
              <a:rPr lang="en-US" sz="3200" b="1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b="1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 অংশ </a:t>
            </a:r>
            <a:r>
              <a:rPr lang="as-IN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3200" b="1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as-IN" sz="32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সিস্টেমের</a:t>
            </a:r>
            <a:r>
              <a:rPr lang="as-IN" sz="3200" b="1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মূল উপাদানগুলি কী </a:t>
            </a:r>
            <a:r>
              <a:rPr lang="as-IN" sz="3200" b="1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 smtClean="0">
              <a:solidFill>
                <a:srgbClr val="4D515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কাজ শেষে ফলাফল 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দেখা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as-IN" sz="3200" b="1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2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1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>
            <a:spLocks noChangeArrowheads="1"/>
          </p:cNvSpPr>
          <p:nvPr/>
        </p:nvSpPr>
        <p:spPr bwMode="auto">
          <a:xfrm>
            <a:off x="4017946" y="348805"/>
            <a:ext cx="2998693" cy="52298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24" tIns="51861" rIns="103724" bIns="51861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4126" y="5128692"/>
            <a:ext cx="791274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সিস্টেম ইউনিট বলতে 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সিস্টেম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solidFill>
                  <a:srgbClr val="1A0D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u="sng" dirty="0" smtClean="0">
                <a:solidFill>
                  <a:srgbClr val="1A0D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solidFill>
                  <a:srgbClr val="1A0D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অংশগুলি</a:t>
            </a:r>
            <a:r>
              <a:rPr lang="en-US" sz="3200" u="sng" dirty="0" smtClean="0">
                <a:solidFill>
                  <a:srgbClr val="1A0D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solidFill>
                  <a:srgbClr val="1A0D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u="sng" dirty="0" smtClean="0">
                <a:solidFill>
                  <a:srgbClr val="1A0D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solidFill>
                  <a:srgbClr val="1A0D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u="sng" dirty="0" smtClean="0">
                <a:solidFill>
                  <a:srgbClr val="1A0D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3200" b="0" i="0" u="sng" dirty="0">
              <a:solidFill>
                <a:srgbClr val="1A0DAB"/>
              </a:solidFill>
              <a:effectLst/>
              <a:latin typeface="NikoshBAN" panose="02000000000000000000" pitchFamily="2" charset="0"/>
              <a:cs typeface="NikoshBAN" panose="02000000000000000000" pitchFamily="2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169655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7821" y="3964069"/>
            <a:ext cx="103163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স্মৃতিকে দুই ভাগে 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পৰ্যা</a:t>
            </a:r>
            <a:r>
              <a:rPr lang="en-US" sz="2800" dirty="0" err="1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য়িত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প্রধান স্মৃতি ( </a:t>
            </a:r>
            <a:r>
              <a:rPr lang="en-US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Main memory )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en-US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RAM, ROM 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</a:t>
            </a:r>
            <a:r>
              <a:rPr lang="en-US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 (</a:t>
            </a:r>
            <a:r>
              <a:rPr lang="en-US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Auxiliary memory)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ফ্লপি, হার্ডডিস্ক,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কমপ্যাক্ট ডিস্ক প্রভৃতি।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9969" y="5559234"/>
            <a:ext cx="6221575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32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3200" b="1" dirty="0" err="1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য়টি</a:t>
            </a:r>
            <a:r>
              <a:rPr lang="as-IN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ও কি 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39" y="1484575"/>
            <a:ext cx="3668617" cy="2063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802" y="1367012"/>
            <a:ext cx="3898797" cy="2308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838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43235" y="48920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1448" y="4196186"/>
            <a:ext cx="10471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8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28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১৮৩৪ </a:t>
            </a:r>
            <a:r>
              <a:rPr lang="as-IN" sz="28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 </a:t>
            </a:r>
            <a:r>
              <a:rPr lang="as-IN" sz="28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অ্যানালিটিক্যাল </a:t>
            </a:r>
            <a:r>
              <a:rPr lang="as-IN" sz="28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 </a:t>
            </a:r>
            <a:r>
              <a:rPr lang="as-IN" sz="28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 </a:t>
            </a:r>
            <a:r>
              <a:rPr lang="as-IN" sz="28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মেকানিক্যাল কম্পিউটারের পরিকল্পনা </a:t>
            </a:r>
            <a:r>
              <a:rPr lang="as-IN" sz="28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8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 </a:t>
            </a:r>
            <a:r>
              <a:rPr lang="as-IN" sz="28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চার্লস ব্যাবেজকে কম্পিউটারের জনক বলা হয়।</a:t>
            </a:r>
            <a:endParaRPr lang="as-IN" sz="2800" b="0" i="0" dirty="0">
              <a:solidFill>
                <a:srgbClr val="1C1E2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9159" y="5371742"/>
            <a:ext cx="953368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চার্লস ব্যাবেজ </a:t>
            </a:r>
            <a:r>
              <a:rPr lang="as-IN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as-IN" sz="32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তাকে কম্পিউটারের জনক বলা </a:t>
            </a:r>
            <a:r>
              <a:rPr lang="as-IN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200" dirty="0">
              <a:solidFill>
                <a:srgbClr val="1C1E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78" y="1560878"/>
            <a:ext cx="4315056" cy="237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76" y="1441977"/>
            <a:ext cx="4148367" cy="2532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33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6418" y="514966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0896" y="4129448"/>
            <a:ext cx="10390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8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কম্পিউটার একটি যন্ত্র মাত্র। এর চিন্তা শক্তি নেই, নেই বুদ্ধিমত্তা বা বিচার বিশ্লেষণ এবং বিবেচনার মাধ্যমে সিদ্ধান্ত গ্রহণের ক্ষমতা।</a:t>
            </a:r>
            <a:endParaRPr lang="as-IN" sz="2800" b="0" i="0" dirty="0">
              <a:solidFill>
                <a:srgbClr val="1C1E2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4638" y="5489955"/>
            <a:ext cx="10644851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as-IN" sz="32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সীমাবদ্ধতা কী ? কম্পিউটারের কি চিন্তা শক্তি </a:t>
            </a:r>
            <a:r>
              <a:rPr lang="as-IN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200" dirty="0">
              <a:solidFill>
                <a:srgbClr val="1C1E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108" y="1365223"/>
            <a:ext cx="4414858" cy="2585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470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6418" y="514966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4402" y="4428913"/>
            <a:ext cx="78990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মূল অংশ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রয়েছে ৪টি । </a:t>
            </a:r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চারটি </a:t>
            </a:r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অংশের নাম হলো ইনপুট, মেমোরি, প্রসেসর ও আউটপুট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6569" y="5454043"/>
            <a:ext cx="6910866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প্রশ্ন: </a:t>
            </a:r>
            <a:r>
              <a:rPr lang="as-IN" sz="32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চারটি </a:t>
            </a:r>
            <a:r>
              <a:rPr lang="as-IN" sz="32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অংশের নাম লেখো।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81" y="1279218"/>
            <a:ext cx="4699212" cy="2951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556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665498"/>
            <a:ext cx="3335161" cy="3342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51" y="680413"/>
            <a:ext cx="3533144" cy="3241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335" y="594790"/>
            <a:ext cx="3177999" cy="3412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759200" y="4168613"/>
            <a:ext cx="3417995" cy="610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</a:t>
            </a:r>
            <a:endParaRPr lang="en-US" sz="40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095018" y="4932058"/>
            <a:ext cx="7300893" cy="100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prstTxWarp prst="textPlain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US" sz="3200" b="1" spc="50" dirty="0" err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2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65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 descr="Wallpaper04935"/>
          <p:cNvSpPr>
            <a:spLocks noChangeArrowheads="1"/>
          </p:cNvSpPr>
          <p:nvPr/>
        </p:nvSpPr>
        <p:spPr bwMode="auto">
          <a:xfrm>
            <a:off x="4800848" y="871941"/>
            <a:ext cx="2806273" cy="729982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1865" y="3023467"/>
            <a:ext cx="779091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fontAlgn="t">
              <a:buFont typeface="+mj-lt"/>
              <a:buAutoNum type="arabicPeriod"/>
            </a:pP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fontAlgn="t">
              <a:buFont typeface="+mj-lt"/>
              <a:buAutoNum type="arabicPeriod"/>
            </a:pP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 অংশ 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742950" indent="-742950" fontAlgn="t">
              <a:buFont typeface="+mj-lt"/>
              <a:buAutoNum type="arabicPeriod"/>
            </a:pPr>
            <a:r>
              <a:rPr lang="as-IN" sz="4000" dirty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সিস্টেমের </a:t>
            </a:r>
            <a:r>
              <a:rPr lang="as-IN" sz="40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fontAlgn="t">
              <a:buFont typeface="+mj-lt"/>
              <a:buAutoNum type="arabicPeriod"/>
            </a:pP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সিস্টেমের পরিচিতি ও 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8571" y="2045457"/>
            <a:ext cx="4860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6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85169" y="358747"/>
            <a:ext cx="4512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 কাকে 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6686" y="994991"/>
            <a:ext cx="10247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(</a:t>
            </a:r>
            <a:r>
              <a:rPr lang="en-US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Computer</a:t>
            </a:r>
            <a:r>
              <a:rPr lang="en-US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 গ্রিক "কম্পিউট" (</a:t>
            </a:r>
            <a:r>
              <a:rPr lang="en-US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compute)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থেকে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Compute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হিসাব বা গণনা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(</a:t>
            </a:r>
            <a:r>
              <a:rPr lang="en-US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Computer</a:t>
            </a:r>
            <a:r>
              <a:rPr lang="en-US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গণনাকারী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এমন এক যন্ত্র যা তথ্য গ্রহণ করে এবং বিভিন্ন প্রক্রিয়ার মাধ্যমে তা বিশ্লেষণ ও উপস্থাপন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686" y="2136088"/>
            <a:ext cx="10334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এমন একটি যন্ত্র যার সাহায্য অনেক তথ্য-উপাত্ত প্রক্রিয়াকরণ করা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যায়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এমন একটি ইলেক্টোনিক যন্ত্র যার সাহায্য তথ্য প্রদান, প্রক্রিয়াকরণ, আউটপুট প্রদর্শন ও তথ্য সংরক্ষন করা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চালস্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ব্যাবেজের হাতে প্রথম আবিষ্কৃত গণক যন্ত্রটি বর্তমানের আধুনিক </a:t>
            </a:r>
            <a:r>
              <a:rPr lang="as-IN" sz="24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3705747"/>
            <a:ext cx="4279900" cy="24363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23" y="3676884"/>
            <a:ext cx="4314050" cy="24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3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2559</TotalTime>
  <Words>990</Words>
  <Application>Microsoft Office PowerPoint</Application>
  <PresentationFormat>Custom</PresentationFormat>
  <Paragraphs>135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NAYEM NIHAD NCC</dc:creator>
  <cp:lastModifiedBy>Dell</cp:lastModifiedBy>
  <cp:revision>500</cp:revision>
  <dcterms:created xsi:type="dcterms:W3CDTF">2020-07-05T15:19:14Z</dcterms:created>
  <dcterms:modified xsi:type="dcterms:W3CDTF">2023-09-21T06:39:13Z</dcterms:modified>
</cp:coreProperties>
</file>