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62" r:id="rId1"/>
  </p:sldMasterIdLst>
  <p:notesMasterIdLst>
    <p:notesMasterId r:id="rId18"/>
  </p:notesMasterIdLst>
  <p:sldIdLst>
    <p:sldId id="340" r:id="rId2"/>
    <p:sldId id="338" r:id="rId3"/>
    <p:sldId id="274" r:id="rId4"/>
    <p:sldId id="312" r:id="rId5"/>
    <p:sldId id="280" r:id="rId6"/>
    <p:sldId id="285" r:id="rId7"/>
    <p:sldId id="275" r:id="rId8"/>
    <p:sldId id="297" r:id="rId9"/>
    <p:sldId id="298" r:id="rId10"/>
    <p:sldId id="300" r:id="rId11"/>
    <p:sldId id="268" r:id="rId12"/>
    <p:sldId id="341" r:id="rId13"/>
    <p:sldId id="342" r:id="rId14"/>
    <p:sldId id="343" r:id="rId15"/>
    <p:sldId id="344" r:id="rId16"/>
    <p:sldId id="34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69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93722-6C83-436B-9881-2CCC6D8A6643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3A5CB-4046-47E0-BB97-EC2481C3B1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787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Drawing</a:t>
            </a:r>
            <a:r>
              <a:rPr lang="en-US" baseline="0" dirty="0" smtClean="0"/>
              <a:t> attention of the students saying the text of this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13078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Leading to narration basics.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5944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Giving</a:t>
            </a:r>
            <a:r>
              <a:rPr lang="en-US" baseline="0" dirty="0" smtClean="0"/>
              <a:t> example to declare the lesson.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3195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Giving</a:t>
            </a:r>
            <a:r>
              <a:rPr lang="en-US" baseline="0" dirty="0" smtClean="0"/>
              <a:t> example to declare the lesson.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5081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Asking students: “what can be the lesson?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4892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Target</a:t>
            </a:r>
            <a:r>
              <a:rPr lang="en-US" baseline="0" dirty="0" smtClean="0"/>
              <a:t> of today’s class.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7480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Lesson declaration.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4163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Definition of speech.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6580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Classification</a:t>
            </a:r>
            <a:r>
              <a:rPr lang="en-US" baseline="0" dirty="0" smtClean="0"/>
              <a:t> of speech.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28594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Parts of direct speech.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7893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4C654755-A947-4E61-B6C4-210EAC074BC3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77DB55B9-FDC3-460F-AC3F-E27D35DB3C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xmlns="" val="3028001354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217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0435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6323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70342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7359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4746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99030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5707117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4C654755-A947-4E61-B6C4-210EAC074BC3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77DB55B9-FDC3-460F-AC3F-E27D35DB3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048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77DB55B9-FDC3-460F-AC3F-E27D35DB3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4046640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015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4411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5376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6812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3770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6173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C654755-A947-4E61-B6C4-210EAC074BC3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7DB55B9-FDC3-460F-AC3F-E27D35DB3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548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63" r:id="rId1"/>
    <p:sldLayoutId id="2147484764" r:id="rId2"/>
    <p:sldLayoutId id="2147484765" r:id="rId3"/>
    <p:sldLayoutId id="2147484766" r:id="rId4"/>
    <p:sldLayoutId id="2147484767" r:id="rId5"/>
    <p:sldLayoutId id="2147484768" r:id="rId6"/>
    <p:sldLayoutId id="2147484769" r:id="rId7"/>
    <p:sldLayoutId id="2147484770" r:id="rId8"/>
    <p:sldLayoutId id="2147484771" r:id="rId9"/>
    <p:sldLayoutId id="2147484772" r:id="rId10"/>
    <p:sldLayoutId id="2147484773" r:id="rId11"/>
    <p:sldLayoutId id="2147484774" r:id="rId12"/>
    <p:sldLayoutId id="2147484775" r:id="rId13"/>
    <p:sldLayoutId id="2147484776" r:id="rId14"/>
    <p:sldLayoutId id="2147484777" r:id="rId15"/>
    <p:sldLayoutId id="2147484778" r:id="rId16"/>
    <p:sldLayoutId id="214748477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microsoft.com/office/2007/relationships/hdphoto" Target="NULL"/><Relationship Id="rId5" Type="http://schemas.openxmlformats.org/officeDocument/2006/relationships/image" Target="NULL"/><Relationship Id="rId4" Type="http://schemas.microsoft.com/office/2007/relationships/hdphoto" Target="NUL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7162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19200" y="685800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WELCOME</a:t>
            </a:r>
            <a:endParaRPr lang="en-US" sz="9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60028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Callout 11"/>
          <p:cNvSpPr/>
          <p:nvPr/>
        </p:nvSpPr>
        <p:spPr>
          <a:xfrm>
            <a:off x="2743200" y="6222832"/>
            <a:ext cx="6400800" cy="558968"/>
          </a:xfrm>
          <a:prstGeom prst="wedgeEllipseCallout">
            <a:avLst>
              <a:gd name="adj1" fmla="val -105"/>
              <a:gd name="adj2" fmla="val -70894"/>
            </a:avLst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838200" y="0"/>
            <a:ext cx="2514600" cy="14478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Auxiliary</a:t>
            </a:r>
          </a:p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verbs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228600"/>
            <a:ext cx="54101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An auxiliary verb ( also called a helping verb ) accompanies a main verb to express its tense, mood, or voice. The most  common auxiliary verbs are be, do, have.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1828800"/>
            <a:ext cx="746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FF0000"/>
                </a:solidFill>
              </a:rPr>
              <a:t>Be : am , is , are ,was, were, being, been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FF0000"/>
                </a:solidFill>
              </a:rPr>
              <a:t>Do : does , do, did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FF0000"/>
                </a:solidFill>
              </a:rPr>
              <a:t>Have : has, have , had ,having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2999" y="3518103"/>
            <a:ext cx="7772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Modal auxiliary verbs are also auxiliary </a:t>
            </a:r>
            <a:r>
              <a:rPr lang="en-US" sz="2400" b="1" dirty="0" err="1" smtClean="0"/>
              <a:t>verbs.They</a:t>
            </a:r>
            <a:r>
              <a:rPr lang="en-US" sz="2400" b="1" dirty="0" smtClean="0"/>
              <a:t> are can ,could ,may, </a:t>
            </a:r>
            <a:r>
              <a:rPr lang="en-US" sz="2400" b="1" dirty="0" err="1" smtClean="0"/>
              <a:t>might,must</a:t>
            </a:r>
            <a:r>
              <a:rPr lang="en-US" sz="2400" b="1" dirty="0" smtClean="0"/>
              <a:t>, ought to, shall, will, and would.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95745" y="4653172"/>
            <a:ext cx="83057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 verb phrase is made up of the auxiliary verb  and the main verb.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Example &gt;He is reading a book . Here ‘is reading ‘is a verb phrase where ‘is’ an auxiliary verb and ‘reading;= main verb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06919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 animBg="1"/>
      <p:bldP spid="7" grpId="0"/>
      <p:bldP spid="8" grpId="0"/>
      <p:bldP spid="11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533400" y="0"/>
            <a:ext cx="2743200" cy="1828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Regular verbs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6600" y="558923"/>
            <a:ext cx="586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Those verbs that form their past participle with ‘d’ or ‘</a:t>
            </a:r>
            <a:r>
              <a:rPr lang="en-US" sz="2400" b="1" dirty="0" err="1" smtClean="0"/>
              <a:t>ed</a:t>
            </a:r>
            <a:r>
              <a:rPr lang="en-US" sz="2400" b="1" dirty="0" smtClean="0"/>
              <a:t>’ are regular verbs.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1948843"/>
            <a:ext cx="5486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b="1" dirty="0" smtClean="0">
                <a:solidFill>
                  <a:srgbClr val="FF0000"/>
                </a:solidFill>
              </a:rPr>
              <a:t>If the verb ends with a vowel, only ‘d’ is added.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Example : present tense                    past tense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                        share                                 shared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                         scare                                   scared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4419600"/>
            <a:ext cx="6324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2. If the  verb ends with a consonant , ‘</a:t>
            </a:r>
            <a:r>
              <a:rPr lang="en-US" b="1" dirty="0" err="1" smtClean="0">
                <a:solidFill>
                  <a:srgbClr val="00B050"/>
                </a:solidFill>
              </a:rPr>
              <a:t>ed</a:t>
            </a:r>
            <a:r>
              <a:rPr lang="en-US" b="1" dirty="0" smtClean="0">
                <a:solidFill>
                  <a:srgbClr val="00B050"/>
                </a:solidFill>
              </a:rPr>
              <a:t>’ is added.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Example :          </a:t>
            </a:r>
          </a:p>
          <a:p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               Present tense                          past tense</a:t>
            </a:r>
          </a:p>
          <a:p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                    want                                            wanted</a:t>
            </a:r>
          </a:p>
          <a:p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                    shout                                            shouted</a:t>
            </a:r>
          </a:p>
          <a:p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                       kill                                                    killed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1536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90600" y="152400"/>
            <a:ext cx="2362200" cy="914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B050"/>
                </a:solidFill>
              </a:rPr>
              <a:t>Irregular verbs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3800" y="424934"/>
            <a:ext cx="5105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These type of verbs undergo considerable changes when changing forms.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Present tense                             Past tense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Go                                                        went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Run                                                           ran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Think                                                   thought</a:t>
            </a:r>
          </a:p>
          <a:p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762000" y="3048000"/>
            <a:ext cx="41910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Transitive verb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4213416"/>
            <a:ext cx="708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When a verb takes an object, it  is called transitive </a:t>
            </a:r>
            <a:r>
              <a:rPr lang="en-US" sz="2400" b="1" dirty="0" err="1" smtClean="0"/>
              <a:t>verb.example</a:t>
            </a:r>
            <a:r>
              <a:rPr lang="en-US" sz="2400" b="1" dirty="0" smtClean="0"/>
              <a:t> –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 smtClean="0"/>
              <a:t>He has </a:t>
            </a:r>
            <a:r>
              <a:rPr lang="en-US" sz="2400" b="1" dirty="0" smtClean="0">
                <a:solidFill>
                  <a:srgbClr val="FF0000"/>
                </a:solidFill>
              </a:rPr>
              <a:t>kicked</a:t>
            </a:r>
            <a:r>
              <a:rPr lang="en-US" sz="2400" b="1" dirty="0" smtClean="0"/>
              <a:t> the ball.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/>
              <a:t> </a:t>
            </a:r>
            <a:r>
              <a:rPr lang="en-US" sz="2400" b="1" dirty="0" smtClean="0"/>
              <a:t>we </a:t>
            </a:r>
            <a:r>
              <a:rPr lang="en-US" sz="2400" b="1" dirty="0" smtClean="0">
                <a:solidFill>
                  <a:srgbClr val="FF0000"/>
                </a:solidFill>
              </a:rPr>
              <a:t>shared</a:t>
            </a:r>
            <a:r>
              <a:rPr lang="en-US" sz="2400" b="1" dirty="0" smtClean="0"/>
              <a:t> the idea together.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189966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533400"/>
            <a:ext cx="4648200" cy="9144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Intransitive verbs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1828800"/>
            <a:ext cx="7620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When a verb does not take an object, it is called intransitive verb . Intransitive verb means a verb without an object .</a:t>
            </a:r>
          </a:p>
          <a:p>
            <a:r>
              <a:rPr lang="en-US" sz="2400" b="1" dirty="0" smtClean="0"/>
              <a:t>Example 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 smtClean="0"/>
              <a:t>She </a:t>
            </a:r>
            <a:r>
              <a:rPr lang="en-US" sz="2400" b="1" dirty="0" smtClean="0">
                <a:solidFill>
                  <a:srgbClr val="FF0000"/>
                </a:solidFill>
              </a:rPr>
              <a:t>shouted</a:t>
            </a:r>
            <a:r>
              <a:rPr lang="en-US" sz="2400" b="1" dirty="0" smtClean="0"/>
              <a:t> loudly.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 smtClean="0"/>
              <a:t>She was </a:t>
            </a:r>
            <a:r>
              <a:rPr lang="en-US" sz="2400" b="1" dirty="0" smtClean="0">
                <a:solidFill>
                  <a:srgbClr val="FF0000"/>
                </a:solidFill>
              </a:rPr>
              <a:t>singing 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 smtClean="0"/>
              <a:t>Dogs </a:t>
            </a:r>
            <a:r>
              <a:rPr lang="en-US" sz="2400" b="1" dirty="0" smtClean="0">
                <a:solidFill>
                  <a:srgbClr val="FF0000"/>
                </a:solidFill>
              </a:rPr>
              <a:t>bark.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 smtClean="0"/>
              <a:t>She is </a:t>
            </a:r>
            <a:r>
              <a:rPr lang="en-US" sz="2400" b="1" dirty="0" smtClean="0">
                <a:solidFill>
                  <a:srgbClr val="FF0000"/>
                </a:solidFill>
              </a:rPr>
              <a:t>laughing.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27566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381000" y="304800"/>
            <a:ext cx="7848600" cy="612648"/>
          </a:xfrm>
          <a:prstGeom prst="ribb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Evaluation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219200"/>
            <a:ext cx="7620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Choose the correct form of the verb in brackets and fill in the gaps.</a:t>
            </a:r>
          </a:p>
          <a:p>
            <a:r>
              <a:rPr lang="en-US" sz="2400" b="1" dirty="0" err="1" smtClean="0">
                <a:solidFill>
                  <a:srgbClr val="FF0000"/>
                </a:solidFill>
              </a:rPr>
              <a:t>Kuheli</a:t>
            </a:r>
            <a:r>
              <a:rPr lang="en-US" sz="2400" b="1" dirty="0" smtClean="0">
                <a:solidFill>
                  <a:srgbClr val="FF0000"/>
                </a:solidFill>
              </a:rPr>
              <a:t> is a student of class eight. Her final exams (be) ----- next </a:t>
            </a:r>
            <a:r>
              <a:rPr lang="en-US" sz="2400" b="1" dirty="0" err="1" smtClean="0">
                <a:solidFill>
                  <a:srgbClr val="FF0000"/>
                </a:solidFill>
              </a:rPr>
              <a:t>week,so</a:t>
            </a:r>
            <a:r>
              <a:rPr lang="en-US" sz="2400" b="1" dirty="0" smtClean="0">
                <a:solidFill>
                  <a:srgbClr val="FF0000"/>
                </a:solidFill>
              </a:rPr>
              <a:t> there are no classes. Like all the other students in her class she (revise) ----- her lessons. But she ( </a:t>
            </a:r>
            <a:r>
              <a:rPr lang="en-US" sz="2400" b="1" dirty="0" err="1" smtClean="0">
                <a:solidFill>
                  <a:srgbClr val="FF0000"/>
                </a:solidFill>
              </a:rPr>
              <a:t>notbstudy</a:t>
            </a:r>
            <a:r>
              <a:rPr lang="en-US" sz="2400" b="1" dirty="0" smtClean="0">
                <a:solidFill>
                  <a:srgbClr val="FF0000"/>
                </a:solidFill>
              </a:rPr>
              <a:t>) ------- very hard right now. She ( sit ) ----- in The Garden of her house ( read) ---- her notes. It is  a beautiful day . Birds ( sing)----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In the trees. She ( not sit/ usually) -------- in the garden . Normally she (go) --------to school at nine o’clock to (attend) ---- classes. She (have ) --- lunch at about one with her friends. 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26793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914400" y="1143000"/>
            <a:ext cx="7162800" cy="612648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Home Work</a:t>
            </a:r>
            <a:endParaRPr lang="en-US" sz="40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1600200" y="2743200"/>
            <a:ext cx="6477000" cy="2743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Write ten sentences use auxiliary </a:t>
            </a:r>
            <a:r>
              <a:rPr lang="en-US" sz="4000" b="1" dirty="0" err="1" smtClean="0">
                <a:solidFill>
                  <a:srgbClr val="FF0000"/>
                </a:solidFill>
              </a:rPr>
              <a:t>vebs</a:t>
            </a:r>
            <a:r>
              <a:rPr lang="en-US" sz="4000" b="1" dirty="0" smtClean="0">
                <a:solidFill>
                  <a:srgbClr val="FF0000"/>
                </a:solidFill>
              </a:rPr>
              <a:t>.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98475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76600" y="1143000"/>
            <a:ext cx="426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Thanks </a:t>
            </a:r>
            <a:endParaRPr lang="en-US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0600" y="2819400"/>
            <a:ext cx="205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To</a:t>
            </a:r>
            <a:endParaRPr lang="en-US" sz="6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00" y="426720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All</a:t>
            </a:r>
            <a:endParaRPr lang="en-US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91577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66900" y="381000"/>
            <a:ext cx="548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INTRODUCTION</a:t>
            </a:r>
            <a:endParaRPr lang="en-US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733800" y="2590800"/>
            <a:ext cx="4953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MD.SHOWMIQUE ISLAM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INSTRUCTOR,ENGLISH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SAPAHARGOVT. TECHNICAL SCHOOL AND COLLEGE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SAPAHAR,NAOGAON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endParaRPr lang="en-US" sz="2800" b="1" dirty="0" smtClean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2590800"/>
            <a:ext cx="2286000" cy="20005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2143272"/>
            <a:ext cx="2657327" cy="2657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978157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533400"/>
            <a:ext cx="548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accent2"/>
                </a:solidFill>
              </a:rPr>
              <a:t>Lesson  Information </a:t>
            </a:r>
            <a:endParaRPr lang="en-US" sz="4800" b="1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828800"/>
            <a:ext cx="746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English  Grammar &amp; Composition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Class – Eight </a:t>
            </a:r>
          </a:p>
          <a:p>
            <a:pPr algn="ctr"/>
            <a:endParaRPr lang="en-US" sz="3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6916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Look at the pictures . What do you see in the picture 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1143000"/>
            <a:ext cx="2619375" cy="17430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19599" y="4419600"/>
            <a:ext cx="2466975" cy="463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505200" y="1295638"/>
            <a:ext cx="42957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They are reading.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3200" y="4431324"/>
            <a:ext cx="548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</a:rPr>
              <a:t>He is sweeping  floor.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05000" y="5283662"/>
            <a:ext cx="609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So , all are working.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309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609600" y="0"/>
            <a:ext cx="7391400" cy="3352800"/>
          </a:xfrm>
          <a:prstGeom prst="cloud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</a:rPr>
              <a:t>Today Our  Topic </a:t>
            </a:r>
          </a:p>
          <a:p>
            <a:pPr algn="ctr"/>
            <a:r>
              <a:rPr lang="en-US" sz="4800" b="1" dirty="0" smtClean="0">
                <a:solidFill>
                  <a:srgbClr val="002060"/>
                </a:solidFill>
              </a:rPr>
              <a:t>On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057400" y="4038600"/>
            <a:ext cx="4724400" cy="2286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</a:rPr>
              <a:t>Verbs</a:t>
            </a:r>
            <a:endParaRPr lang="en-US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3288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457200"/>
            <a:ext cx="670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Learning  Outcomes -</a:t>
            </a:r>
            <a:endParaRPr lang="en-US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447800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At the end of the students will be able to say- 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2590800"/>
            <a:ext cx="7467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 smtClean="0"/>
              <a:t>Define of verb.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 smtClean="0"/>
              <a:t>Different types of verbs are there in English.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 smtClean="0"/>
              <a:t>Roles of the verbs.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 smtClean="0"/>
              <a:t>Identify different verbs.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5853829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304800"/>
            <a:ext cx="601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Let’s read the passage below and note the verbs.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019800" y="304800"/>
            <a:ext cx="2514600" cy="1295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Individual</a:t>
            </a:r>
          </a:p>
          <a:p>
            <a:pPr algn="ctr"/>
            <a:r>
              <a:rPr lang="en-US" sz="2800" b="1" dirty="0" smtClean="0"/>
              <a:t>Work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981200"/>
            <a:ext cx="8382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4"/>
                </a:solidFill>
              </a:rPr>
              <a:t>All  About  the  Zoo</a:t>
            </a:r>
          </a:p>
          <a:p>
            <a:r>
              <a:rPr lang="en-US" sz="2000" dirty="0" smtClean="0">
                <a:solidFill>
                  <a:srgbClr val="7030A0"/>
                </a:solidFill>
              </a:rPr>
              <a:t>A zoo is a place where many kinds of animals and birds </a:t>
            </a:r>
            <a:r>
              <a:rPr lang="en-US" sz="2000" b="1" dirty="0" smtClean="0">
                <a:solidFill>
                  <a:srgbClr val="FF0000"/>
                </a:solidFill>
              </a:rPr>
              <a:t>live</a:t>
            </a:r>
            <a:r>
              <a:rPr lang="en-US" sz="2000" dirty="0" smtClean="0">
                <a:solidFill>
                  <a:srgbClr val="7030A0"/>
                </a:solidFill>
              </a:rPr>
              <a:t> together in harmony. Many years ago , animals in a zoo </a:t>
            </a:r>
            <a:r>
              <a:rPr lang="en-US" sz="2000" b="1" dirty="0" smtClean="0">
                <a:solidFill>
                  <a:srgbClr val="FF0000"/>
                </a:solidFill>
              </a:rPr>
              <a:t>were kept </a:t>
            </a:r>
            <a:r>
              <a:rPr lang="en-US" sz="2000" dirty="0" smtClean="0">
                <a:solidFill>
                  <a:srgbClr val="7030A0"/>
                </a:solidFill>
              </a:rPr>
              <a:t>in a cages and people </a:t>
            </a:r>
            <a:r>
              <a:rPr lang="en-US" sz="2000" b="1" dirty="0" smtClean="0">
                <a:solidFill>
                  <a:srgbClr val="FF0000"/>
                </a:solidFill>
              </a:rPr>
              <a:t>would view </a:t>
            </a:r>
            <a:r>
              <a:rPr lang="en-US" sz="2000" dirty="0" smtClean="0">
                <a:solidFill>
                  <a:srgbClr val="7030A0"/>
                </a:solidFill>
              </a:rPr>
              <a:t>them from outside  their cages. However, these days, things </a:t>
            </a:r>
            <a:r>
              <a:rPr lang="en-US" sz="2000" b="1" dirty="0" smtClean="0">
                <a:solidFill>
                  <a:srgbClr val="FF0000"/>
                </a:solidFill>
              </a:rPr>
              <a:t>have</a:t>
            </a:r>
            <a:r>
              <a:rPr lang="en-US" sz="2000" dirty="0" smtClean="0">
                <a:solidFill>
                  <a:srgbClr val="7030A0"/>
                </a:solidFill>
              </a:rPr>
              <a:t> significantly </a:t>
            </a:r>
            <a:r>
              <a:rPr lang="en-US" sz="2000" b="1" dirty="0" smtClean="0">
                <a:solidFill>
                  <a:srgbClr val="FF0000"/>
                </a:solidFill>
              </a:rPr>
              <a:t>changed</a:t>
            </a:r>
            <a:r>
              <a:rPr lang="en-US" sz="2000" dirty="0" smtClean="0">
                <a:solidFill>
                  <a:srgbClr val="7030A0"/>
                </a:solidFill>
              </a:rPr>
              <a:t>. Most zoos </a:t>
            </a:r>
            <a:r>
              <a:rPr lang="en-US" sz="2000" b="1" dirty="0" smtClean="0">
                <a:solidFill>
                  <a:srgbClr val="FF0000"/>
                </a:solidFill>
              </a:rPr>
              <a:t>try</a:t>
            </a:r>
            <a:r>
              <a:rPr lang="en-US" sz="2000" dirty="0" smtClean="0">
                <a:solidFill>
                  <a:srgbClr val="7030A0"/>
                </a:solidFill>
              </a:rPr>
              <a:t> to </a:t>
            </a:r>
            <a:r>
              <a:rPr lang="en-US" sz="2000" b="1" dirty="0" smtClean="0">
                <a:solidFill>
                  <a:srgbClr val="FF0000"/>
                </a:solidFill>
              </a:rPr>
              <a:t>provide</a:t>
            </a:r>
            <a:r>
              <a:rPr lang="en-US" sz="2000" dirty="0" smtClean="0">
                <a:solidFill>
                  <a:srgbClr val="7030A0"/>
                </a:solidFill>
              </a:rPr>
              <a:t> animals with surroundings that </a:t>
            </a:r>
            <a:r>
              <a:rPr lang="en-US" sz="2000" b="1" dirty="0" smtClean="0">
                <a:solidFill>
                  <a:srgbClr val="FF0000"/>
                </a:solidFill>
              </a:rPr>
              <a:t>resemble </a:t>
            </a:r>
            <a:r>
              <a:rPr lang="en-US" sz="2000" dirty="0" smtClean="0">
                <a:solidFill>
                  <a:srgbClr val="7030A0"/>
                </a:solidFill>
              </a:rPr>
              <a:t>their natural habitat. Many of the endangered species successfully </a:t>
            </a:r>
            <a:r>
              <a:rPr lang="en-US" sz="2000" b="1" dirty="0" smtClean="0">
                <a:solidFill>
                  <a:srgbClr val="FF0000"/>
                </a:solidFill>
              </a:rPr>
              <a:t>bred</a:t>
            </a:r>
            <a:r>
              <a:rPr lang="en-US" sz="2000" dirty="0" smtClean="0">
                <a:solidFill>
                  <a:srgbClr val="7030A0"/>
                </a:solidFill>
              </a:rPr>
              <a:t> in the zoo are later </a:t>
            </a:r>
            <a:r>
              <a:rPr lang="en-US" sz="2000" b="1" dirty="0" smtClean="0">
                <a:solidFill>
                  <a:srgbClr val="FF0000"/>
                </a:solidFill>
              </a:rPr>
              <a:t>re-intr0duced </a:t>
            </a:r>
            <a:r>
              <a:rPr lang="en-US" sz="2000" dirty="0" smtClean="0">
                <a:solidFill>
                  <a:srgbClr val="7030A0"/>
                </a:solidFill>
              </a:rPr>
              <a:t>to their natural environment to </a:t>
            </a:r>
            <a:r>
              <a:rPr lang="en-US" sz="2000" b="1" dirty="0" smtClean="0">
                <a:solidFill>
                  <a:srgbClr val="FF0000"/>
                </a:solidFill>
              </a:rPr>
              <a:t>continue </a:t>
            </a:r>
            <a:r>
              <a:rPr lang="en-US" sz="2000" dirty="0" smtClean="0">
                <a:solidFill>
                  <a:srgbClr val="7030A0"/>
                </a:solidFill>
              </a:rPr>
              <a:t>their survival. Many of the species </a:t>
            </a:r>
            <a:r>
              <a:rPr lang="en-US" sz="2000" b="1" dirty="0" smtClean="0">
                <a:solidFill>
                  <a:srgbClr val="FF0000"/>
                </a:solidFill>
              </a:rPr>
              <a:t>are</a:t>
            </a:r>
            <a:r>
              <a:rPr lang="en-US" sz="2000" dirty="0" smtClean="0">
                <a:solidFill>
                  <a:srgbClr val="7030A0"/>
                </a:solidFill>
              </a:rPr>
              <a:t> successfully </a:t>
            </a:r>
            <a:r>
              <a:rPr lang="en-US" sz="2000" b="1" dirty="0" smtClean="0">
                <a:solidFill>
                  <a:srgbClr val="FF0000"/>
                </a:solidFill>
              </a:rPr>
              <a:t>protected </a:t>
            </a:r>
            <a:r>
              <a:rPr lang="en-US" sz="2000" dirty="0" smtClean="0">
                <a:solidFill>
                  <a:srgbClr val="7030A0"/>
                </a:solidFill>
              </a:rPr>
              <a:t>and later </a:t>
            </a:r>
            <a:r>
              <a:rPr lang="en-US" sz="2000" b="1" dirty="0" smtClean="0">
                <a:solidFill>
                  <a:srgbClr val="FF0000"/>
                </a:solidFill>
              </a:rPr>
              <a:t>introduced</a:t>
            </a:r>
            <a:r>
              <a:rPr lang="en-US" sz="2000" dirty="0" smtClean="0">
                <a:solidFill>
                  <a:srgbClr val="7030A0"/>
                </a:solidFill>
              </a:rPr>
              <a:t> to the wild. A visit to the zoo </a:t>
            </a:r>
            <a:r>
              <a:rPr lang="en-US" sz="2000" b="1" dirty="0" smtClean="0">
                <a:solidFill>
                  <a:srgbClr val="FF0000"/>
                </a:solidFill>
              </a:rPr>
              <a:t>will allow </a:t>
            </a:r>
            <a:r>
              <a:rPr lang="en-US" sz="2000" dirty="0" smtClean="0">
                <a:solidFill>
                  <a:srgbClr val="7030A0"/>
                </a:solidFill>
              </a:rPr>
              <a:t>you the chance </a:t>
            </a:r>
            <a:r>
              <a:rPr lang="en-US" sz="2000" b="1" dirty="0" smtClean="0">
                <a:solidFill>
                  <a:srgbClr val="FF0000"/>
                </a:solidFill>
              </a:rPr>
              <a:t>to see </a:t>
            </a:r>
            <a:r>
              <a:rPr lang="en-US" sz="2000" dirty="0" smtClean="0">
                <a:solidFill>
                  <a:srgbClr val="7030A0"/>
                </a:solidFill>
              </a:rPr>
              <a:t>many kinds of animals and birds. Zoos </a:t>
            </a:r>
            <a:r>
              <a:rPr lang="en-US" sz="2000" b="1" dirty="0" smtClean="0">
                <a:solidFill>
                  <a:srgbClr val="FF0000"/>
                </a:solidFill>
              </a:rPr>
              <a:t>help educate </a:t>
            </a:r>
            <a:r>
              <a:rPr lang="en-US" sz="2000" dirty="0" smtClean="0">
                <a:solidFill>
                  <a:srgbClr val="7030A0"/>
                </a:solidFill>
              </a:rPr>
              <a:t>people of the importance of conservation. They also </a:t>
            </a:r>
            <a:r>
              <a:rPr lang="en-US" sz="2000" b="1" dirty="0" smtClean="0">
                <a:solidFill>
                  <a:srgbClr val="FF0000"/>
                </a:solidFill>
              </a:rPr>
              <a:t>help</a:t>
            </a:r>
            <a:r>
              <a:rPr lang="en-US" sz="2000" dirty="0" smtClean="0">
                <a:solidFill>
                  <a:srgbClr val="7030A0"/>
                </a:solidFill>
              </a:rPr>
              <a:t> scientists </a:t>
            </a:r>
            <a:r>
              <a:rPr lang="en-US" sz="2000" b="1" dirty="0" smtClean="0">
                <a:solidFill>
                  <a:srgbClr val="FF0000"/>
                </a:solidFill>
              </a:rPr>
              <a:t>carry out </a:t>
            </a:r>
            <a:r>
              <a:rPr lang="en-US" sz="2000" dirty="0" smtClean="0">
                <a:solidFill>
                  <a:srgbClr val="7030A0"/>
                </a:solidFill>
              </a:rPr>
              <a:t>various studies that are aimed </a:t>
            </a:r>
            <a:r>
              <a:rPr lang="en-US" sz="2000" b="1" dirty="0" smtClean="0">
                <a:solidFill>
                  <a:srgbClr val="FF0000"/>
                </a:solidFill>
              </a:rPr>
              <a:t>to improve </a:t>
            </a:r>
            <a:r>
              <a:rPr lang="en-US" sz="2000" dirty="0" smtClean="0">
                <a:solidFill>
                  <a:srgbClr val="7030A0"/>
                </a:solidFill>
              </a:rPr>
              <a:t>the lives of the animals by </a:t>
            </a:r>
            <a:r>
              <a:rPr lang="en-US" sz="2000" b="1" dirty="0" smtClean="0">
                <a:solidFill>
                  <a:srgbClr val="FF0000"/>
                </a:solidFill>
              </a:rPr>
              <a:t>understanding </a:t>
            </a:r>
            <a:r>
              <a:rPr lang="en-US" sz="2000" dirty="0" smtClean="0">
                <a:solidFill>
                  <a:srgbClr val="7030A0"/>
                </a:solidFill>
              </a:rPr>
              <a:t>them better.</a:t>
            </a:r>
            <a:endParaRPr lang="en-US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44996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Callout 5"/>
          <p:cNvSpPr/>
          <p:nvPr/>
        </p:nvSpPr>
        <p:spPr>
          <a:xfrm>
            <a:off x="533400" y="76200"/>
            <a:ext cx="2286000" cy="1524000"/>
          </a:xfrm>
          <a:prstGeom prst="cloud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Pair </a:t>
            </a:r>
          </a:p>
          <a:p>
            <a:pPr algn="ctr"/>
            <a:r>
              <a:rPr lang="en-US" sz="3200" b="1" dirty="0" smtClean="0"/>
              <a:t>Work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346364"/>
            <a:ext cx="609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Now, talk about the highlighted words with your partner.</a:t>
            </a:r>
            <a:endParaRPr lang="en-US" sz="28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0" y="1828800"/>
            <a:ext cx="7315200" cy="2819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lphaLcParenR"/>
            </a:pPr>
            <a:r>
              <a:rPr lang="en-US" sz="2400" b="1" dirty="0" smtClean="0">
                <a:solidFill>
                  <a:srgbClr val="C00000"/>
                </a:solidFill>
              </a:rPr>
              <a:t>What is verb ?</a:t>
            </a:r>
          </a:p>
          <a:p>
            <a:pPr marL="342900" indent="-342900">
              <a:buAutoNum type="alphaLcParenR"/>
            </a:pPr>
            <a:r>
              <a:rPr lang="en-US" sz="2400" b="1" dirty="0" smtClean="0">
                <a:solidFill>
                  <a:srgbClr val="C00000"/>
                </a:solidFill>
              </a:rPr>
              <a:t>What different types of verbs are there in English ?</a:t>
            </a:r>
          </a:p>
          <a:p>
            <a:pPr marL="342900" indent="-342900">
              <a:buAutoNum type="alphaLcParenR"/>
            </a:pPr>
            <a:r>
              <a:rPr lang="en-US" sz="2400" b="1" dirty="0" smtClean="0">
                <a:solidFill>
                  <a:srgbClr val="C00000"/>
                </a:solidFill>
              </a:rPr>
              <a:t>What roles do verb play in a sentence ?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39909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0700" y="1378527"/>
            <a:ext cx="5257800" cy="844245"/>
          </a:xfrm>
          <a:prstGeom prst="rect">
            <a:avLst/>
          </a:prstGeom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1371600" y="304800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Let’s try to describe the verb: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07818" y="13716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 word or phrase that describes an </a:t>
            </a:r>
            <a:r>
              <a:rPr lang="en-US" sz="2400" b="1" dirty="0" err="1" smtClean="0">
                <a:solidFill>
                  <a:srgbClr val="FF0000"/>
                </a:solidFill>
              </a:rPr>
              <a:t>action,condition</a:t>
            </a:r>
            <a:r>
              <a:rPr lang="en-US" sz="2400" b="1" dirty="0" smtClean="0">
                <a:solidFill>
                  <a:srgbClr val="FF0000"/>
                </a:solidFill>
              </a:rPr>
              <a:t> or experience is a verb.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The words ‘run’ ‘keep’ and ‘feel’ are all verbs. The grammatical forms of verbs include </a:t>
            </a:r>
            <a:r>
              <a:rPr lang="en-US" sz="2400" b="1" dirty="0" err="1" smtClean="0">
                <a:solidFill>
                  <a:srgbClr val="FF0000"/>
                </a:solidFill>
              </a:rPr>
              <a:t>number,person</a:t>
            </a:r>
            <a:r>
              <a:rPr lang="en-US" sz="2400" b="1" dirty="0" smtClean="0">
                <a:solidFill>
                  <a:srgbClr val="FF0000"/>
                </a:solidFill>
              </a:rPr>
              <a:t>, and tense.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352800" y="2966085"/>
            <a:ext cx="1219200" cy="914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Verb</a:t>
            </a:r>
            <a:endParaRPr lang="en-US" sz="2000" b="1" dirty="0"/>
          </a:p>
        </p:txBody>
      </p:sp>
      <p:sp>
        <p:nvSpPr>
          <p:cNvPr id="26" name="Rectangle 25"/>
          <p:cNvSpPr/>
          <p:nvPr/>
        </p:nvSpPr>
        <p:spPr>
          <a:xfrm flipV="1">
            <a:off x="228600" y="4495799"/>
            <a:ext cx="8229600" cy="10453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3720084" y="3905310"/>
            <a:ext cx="484632" cy="590490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76200" y="4601097"/>
            <a:ext cx="609600" cy="426719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2144857" y="4656452"/>
            <a:ext cx="609600" cy="45442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2345" y="5215647"/>
            <a:ext cx="1461655" cy="5603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Auxiliary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verbs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790700" y="5215647"/>
            <a:ext cx="1562100" cy="5085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Regular 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verbs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4" name="Down Arrow 33"/>
          <p:cNvSpPr/>
          <p:nvPr/>
        </p:nvSpPr>
        <p:spPr>
          <a:xfrm>
            <a:off x="4007358" y="4617732"/>
            <a:ext cx="557645" cy="566665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>
            <a:off x="5607558" y="4600334"/>
            <a:ext cx="609600" cy="59575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619500" y="5180736"/>
            <a:ext cx="1600200" cy="5085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Irregular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Verbs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434517" y="5130512"/>
            <a:ext cx="1499684" cy="59371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Transitive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verbs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8" name="Down Arrow 37"/>
          <p:cNvSpPr/>
          <p:nvPr/>
        </p:nvSpPr>
        <p:spPr>
          <a:xfrm>
            <a:off x="7856722" y="4552314"/>
            <a:ext cx="553385" cy="55856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467600" y="5109382"/>
            <a:ext cx="1427018" cy="57993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Intransitive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verbs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1093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4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891</Words>
  <PresentationFormat>On-screen Show (4:3)</PresentationFormat>
  <Paragraphs>114</Paragraphs>
  <Slides>16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STSC_ICT</dc:creator>
  <cp:lastModifiedBy>hp</cp:lastModifiedBy>
  <cp:revision>1</cp:revision>
  <dcterms:modified xsi:type="dcterms:W3CDTF">2023-11-19T05:46:12Z</dcterms:modified>
</cp:coreProperties>
</file>