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7" r:id="rId2"/>
    <p:sldId id="278" r:id="rId3"/>
    <p:sldId id="259" r:id="rId4"/>
    <p:sldId id="260" r:id="rId5"/>
    <p:sldId id="261" r:id="rId6"/>
    <p:sldId id="263" r:id="rId7"/>
    <p:sldId id="266" r:id="rId8"/>
    <p:sldId id="282" r:id="rId9"/>
    <p:sldId id="283" r:id="rId10"/>
    <p:sldId id="281" r:id="rId11"/>
    <p:sldId id="28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C6061"/>
    <a:srgbClr val="3391B4"/>
    <a:srgbClr val="3B6AA1"/>
    <a:srgbClr val="B87D08"/>
    <a:srgbClr val="07A254"/>
    <a:srgbClr val="17230C"/>
    <a:srgbClr val="696A61"/>
    <a:srgbClr val="BB697B"/>
    <a:srgbClr val="E1BDC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-547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4F7E0-D9E3-4490-85E5-1FCB52694699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90FBA-108B-4FEA-95E3-FC3A7D0529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697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AEE1-D687-49DA-B457-59BCCD3FB265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AF1D-0F84-4B6E-99EA-DFEB85A23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569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AEE1-D687-49DA-B457-59BCCD3FB265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AF1D-0F84-4B6E-99EA-DFEB85A23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67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AEE1-D687-49DA-B457-59BCCD3FB265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AF1D-0F84-4B6E-99EA-DFEB85A23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7941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12192000" cy="6773333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67733" y="59267"/>
            <a:ext cx="12065000" cy="6654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143933" y="118533"/>
            <a:ext cx="11938000" cy="6536267"/>
          </a:xfrm>
          <a:prstGeom prst="rect">
            <a:avLst/>
          </a:prstGeom>
          <a:ln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556934" y="6405033"/>
            <a:ext cx="7653866" cy="279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Berlin Sans FB" panose="020E0602020502020306" pitchFamily="34" charset="0"/>
              </a:rPr>
              <a:t>Md. Robiul Islam, Assistant Teacher English, Pioneer Girls’ High School, Khulna.</a:t>
            </a:r>
            <a:endParaRPr lang="en-US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789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AEE1-D687-49DA-B457-59BCCD3FB265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AF1D-0F84-4B6E-99EA-DFEB85A23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372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AEE1-D687-49DA-B457-59BCCD3FB265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AF1D-0F84-4B6E-99EA-DFEB85A23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494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AEE1-D687-49DA-B457-59BCCD3FB265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AF1D-0F84-4B6E-99EA-DFEB85A23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324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AEE1-D687-49DA-B457-59BCCD3FB265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AF1D-0F84-4B6E-99EA-DFEB85A23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307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AEE1-D687-49DA-B457-59BCCD3FB265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AF1D-0F84-4B6E-99EA-DFEB85A23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915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AEE1-D687-49DA-B457-59BCCD3FB265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AF1D-0F84-4B6E-99EA-DFEB85A23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9579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AEE1-D687-49DA-B457-59BCCD3FB265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AF1D-0F84-4B6E-99EA-DFEB85A23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4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5AEE1-D687-49DA-B457-59BCCD3FB265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5AF1D-0F84-4B6E-99EA-DFEB85A23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5681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5AEE1-D687-49DA-B457-59BCCD3FB265}" type="datetimeFigureOut">
              <a:rPr lang="en-US" smtClean="0"/>
              <a:pPr/>
              <a:t>11/19/2023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5AF1D-0F84-4B6E-99EA-DFEB85A23D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03179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8373" y="2508018"/>
            <a:ext cx="9328195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800" dirty="0" smtClean="0">
                <a:latin typeface="Arial" panose="020B0604020202020204" pitchFamily="34" charset="0"/>
                <a:cs typeface="Arial" panose="020B0604020202020204" pitchFamily="34" charset="0"/>
              </a:rPr>
              <a:t>WELCOME</a:t>
            </a:r>
            <a:endParaRPr lang="en-US" sz="1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0036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9144" y="772084"/>
            <a:ext cx="6458913" cy="943170"/>
          </a:xfrm>
        </p:spPr>
        <p:txBody>
          <a:bodyPr>
            <a:noAutofit/>
          </a:bodyPr>
          <a:lstStyle/>
          <a:p>
            <a:pPr algn="ctr"/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WORK</a:t>
            </a:r>
            <a:endParaRPr 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7554" y="3229960"/>
            <a:ext cx="6819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US" sz="2400" b="1" dirty="0" smtClean="0"/>
              <a:t>Make the sentence using Subject Form Pronouns.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36089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8783" y="2268137"/>
            <a:ext cx="859055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en-US" sz="1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131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6608" y="1389305"/>
            <a:ext cx="5502666" cy="43648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288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033846" y="1645272"/>
            <a:ext cx="4923691" cy="38529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MD.SHOWMIQUE ISLAM</a:t>
            </a:r>
          </a:p>
          <a:p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INSTRUCTOR,ENGLISH</a:t>
            </a:r>
          </a:p>
          <a:p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Sapahar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Govt. Technical School and College</a:t>
            </a:r>
          </a:p>
          <a:p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Sapahar,Naogaon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CLASS:SEVEN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SUBJECT: ENGLISH 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GRAMMAR</a:t>
            </a:r>
            <a:endParaRPr lang="bn-IN" sz="2400" dirty="0">
              <a:solidFill>
                <a:schemeClr val="tx1"/>
              </a:solidFill>
              <a:latin typeface="Arial" panose="020B0604020202020204" pitchFamily="34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PRONOUN</a:t>
            </a:r>
            <a:endParaRPr lang="en-US" sz="2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Showmique_Phot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6855" y="1367073"/>
            <a:ext cx="1836345" cy="251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77675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9395" y="604679"/>
            <a:ext cx="3753209" cy="56486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Rectangle 3"/>
          <p:cNvSpPr/>
          <p:nvPr/>
        </p:nvSpPr>
        <p:spPr>
          <a:xfrm>
            <a:off x="5764021" y="6253321"/>
            <a:ext cx="66396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endParaRPr lang="en-US" sz="32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142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9395" y="604679"/>
            <a:ext cx="3753209" cy="564864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4" name="Rectangle 3"/>
          <p:cNvSpPr/>
          <p:nvPr/>
        </p:nvSpPr>
        <p:spPr>
          <a:xfrm>
            <a:off x="5582081" y="6253321"/>
            <a:ext cx="102784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endParaRPr lang="en-US" sz="3200" b="0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200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9959" y="402662"/>
            <a:ext cx="43121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today’s lesson is …</a:t>
            </a:r>
            <a:endParaRPr lang="en-US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3381" y="1171360"/>
            <a:ext cx="7430304" cy="221599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13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Pronouns</a:t>
            </a:r>
            <a:endParaRPr lang="en-US" sz="13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27485" y="3820533"/>
            <a:ext cx="11128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800" b="0" cap="none" spc="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arlow Solid Italic" panose="04030604020F02020D02" pitchFamily="82" charset="0"/>
              </a:rPr>
              <a:t>Unit-1</a:t>
            </a:r>
            <a:endParaRPr lang="en-US" sz="2800" b="0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38439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9043" y="1350585"/>
            <a:ext cx="43893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lvl="0" algn="ctr">
              <a:defRPr/>
            </a:pPr>
            <a:r>
              <a:rPr lang="en-US" sz="4000" b="1" kern="0" dirty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Learning o</a:t>
            </a:r>
            <a:r>
              <a:rPr lang="en-US" sz="4000" b="1" kern="0" dirty="0" smtClean="0">
                <a:ln w="1905"/>
                <a:solidFill>
                  <a:schemeClr val="accent2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utcomes</a:t>
            </a:r>
            <a:endParaRPr lang="en-US" sz="4000" b="1" kern="0" dirty="0">
              <a:ln w="1905"/>
              <a:solidFill>
                <a:schemeClr val="accent2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8860" y="2287993"/>
            <a:ext cx="9189708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After this lesson the students will</a:t>
            </a:r>
            <a:r>
              <a:rPr kumimoji="0" lang="en-US" sz="3200" b="1" i="1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be able</a:t>
            </a:r>
            <a:r>
              <a:rPr lang="en-US" sz="3200" b="1" i="1" kern="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kern="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to …</a:t>
            </a:r>
            <a:endParaRPr kumimoji="0" lang="en-US" sz="3200" b="1" i="1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800" i="1" kern="0" noProof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ask and answer questions.</a:t>
            </a:r>
            <a:endParaRPr lang="en-US" sz="2800" i="1" kern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 2. </a:t>
            </a:r>
            <a:r>
              <a:rPr lang="en-US" sz="2800" i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 pronoun in the text.</a:t>
            </a:r>
            <a:endParaRPr kumimoji="0" lang="en-US" sz="2800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2800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     3.</a:t>
            </a:r>
            <a:r>
              <a:rPr lang="en-US" sz="2800" i="1" kern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 out pronoun from sentence.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721819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2901" y="560795"/>
            <a:ext cx="7367723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A. Look at the underlined words in the following texts:</a:t>
            </a:r>
            <a:endParaRPr lang="en-US" sz="24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2901" y="2789224"/>
            <a:ext cx="7513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Mr. Ahmed is reading a 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book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is very interesting</a:t>
            </a:r>
            <a:r>
              <a:rPr lang="en-US" sz="2400" dirty="0" smtClean="0">
                <a:latin typeface="Baskerville Old Face" panose="02020602080505020303" pitchFamily="18" charset="0"/>
              </a:rPr>
              <a:t>.</a:t>
            </a:r>
            <a:endParaRPr lang="en-US" sz="2400" dirty="0">
              <a:latin typeface="Baskerville Old Face" panose="02020602080505020303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2901" y="3250889"/>
            <a:ext cx="7513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b: 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this school are very disciplined. 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all  stay in the hostel.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2901" y="4128052"/>
            <a:ext cx="75131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The game teacher asked 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players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go to the field in the afternoon. But </a:t>
            </a:r>
            <a:r>
              <a:rPr lang="en-US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nobody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was there.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3848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21024" y="931444"/>
            <a:ext cx="4850239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dirty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Look at the pronouns in the box:</a:t>
            </a:r>
            <a:endParaRPr lang="en-US" sz="24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1024" y="1590260"/>
            <a:ext cx="10356574" cy="8150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I 	you	 she	 they	 we	 nobody		 it 	who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29917860"/>
              </p:ext>
            </p:extLst>
          </p:nvPr>
        </p:nvGraphicFramePr>
        <p:xfrm>
          <a:off x="1021026" y="3224326"/>
          <a:ext cx="10356573" cy="3203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2191">
                  <a:extLst>
                    <a:ext uri="{9D8B030D-6E8A-4147-A177-3AD203B41FA5}">
                      <a16:colId xmlns:a16="http://schemas.microsoft.com/office/drawing/2014/main" xmlns="" val="3709832312"/>
                    </a:ext>
                  </a:extLst>
                </a:gridCol>
                <a:gridCol w="3452191">
                  <a:extLst>
                    <a:ext uri="{9D8B030D-6E8A-4147-A177-3AD203B41FA5}">
                      <a16:colId xmlns:a16="http://schemas.microsoft.com/office/drawing/2014/main" xmlns="" val="498369828"/>
                    </a:ext>
                  </a:extLst>
                </a:gridCol>
                <a:gridCol w="3452191">
                  <a:extLst>
                    <a:ext uri="{9D8B030D-6E8A-4147-A177-3AD203B41FA5}">
                      <a16:colId xmlns:a16="http://schemas.microsoft.com/office/drawing/2014/main" xmlns="" val="4190162654"/>
                    </a:ext>
                  </a:extLst>
                </a:gridCol>
              </a:tblGrid>
              <a:tr h="398692">
                <a:tc>
                  <a:txBody>
                    <a:bodyPr/>
                    <a:lstStyle/>
                    <a:p>
                      <a:r>
                        <a:rPr lang="en-US" dirty="0" smtClean="0"/>
                        <a:t>Subject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 Form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Possessive Form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9570951"/>
                  </a:ext>
                </a:extLst>
              </a:tr>
              <a:tr h="398692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My</a:t>
                      </a:r>
                      <a:r>
                        <a:rPr lang="en-US" baseline="0" dirty="0" smtClean="0"/>
                        <a:t> , Mine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84731209"/>
                  </a:ext>
                </a:extLst>
              </a:tr>
              <a:tr h="398692">
                <a:tc>
                  <a:txBody>
                    <a:bodyPr/>
                    <a:lstStyle/>
                    <a:p>
                      <a:r>
                        <a:rPr lang="en-US" dirty="0" smtClean="0"/>
                        <a:t>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Our, Ours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7333234"/>
                  </a:ext>
                </a:extLst>
              </a:tr>
              <a:tr h="412855"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Your, Yours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2702364"/>
                  </a:ext>
                </a:extLst>
              </a:tr>
              <a:tr h="398692"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Their,</a:t>
                      </a:r>
                      <a:r>
                        <a:rPr lang="en-US" baseline="0" dirty="0" smtClean="0"/>
                        <a:t> Theirs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33071919"/>
                  </a:ext>
                </a:extLst>
              </a:tr>
              <a:tr h="398692"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Him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His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37298313"/>
                  </a:ext>
                </a:extLst>
              </a:tr>
              <a:tr h="398692"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Her, Hers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4924077"/>
                  </a:ext>
                </a:extLst>
              </a:tr>
              <a:tr h="398692"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485409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91478" y="2822713"/>
            <a:ext cx="890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Pronouns have three  forms  namely subjective, objective and possessive. Look at the table….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1406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2320" y="931444"/>
            <a:ext cx="4767652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C. Look at the following sentences:</a:t>
            </a:r>
            <a:endParaRPr lang="en-US" sz="24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2320" y="1578090"/>
            <a:ext cx="10462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brother is healthy. He weights 75 kg. </a:t>
            </a:r>
            <a:r>
              <a:rPr lang="en-US" dirty="0" err="1" smtClean="0"/>
              <a:t>Ms</a:t>
            </a:r>
            <a:r>
              <a:rPr lang="en-US" dirty="0" smtClean="0"/>
              <a:t> </a:t>
            </a:r>
            <a:r>
              <a:rPr lang="en-US" dirty="0" err="1" smtClean="0"/>
              <a:t>Shaila</a:t>
            </a:r>
            <a:r>
              <a:rPr lang="en-US" dirty="0" smtClean="0"/>
              <a:t> works in a bank. She has doing this job for the last 15 years.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31690" y="3603070"/>
            <a:ext cx="6979026" cy="461665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D. Now use personal pronouns in the following text:</a:t>
            </a:r>
            <a:endParaRPr lang="en-US" sz="2400" b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1690" y="4249716"/>
            <a:ext cx="111539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Maruf’s father is a businessman . _____has been in business for about 15 years. Currently in his farm, there are 20 </a:t>
            </a:r>
          </a:p>
          <a:p>
            <a:r>
              <a:rPr lang="en-US" dirty="0" smtClean="0"/>
              <a:t>people working full time. _____has three children  who are going to school. </a:t>
            </a:r>
            <a:r>
              <a:rPr lang="en-US" dirty="0" err="1" smtClean="0"/>
              <a:t>Maruf</a:t>
            </a:r>
            <a:r>
              <a:rPr lang="en-US" dirty="0" smtClean="0"/>
              <a:t> is ____second child, the youngest </a:t>
            </a:r>
          </a:p>
          <a:p>
            <a:r>
              <a:rPr lang="en-US" dirty="0" smtClean="0"/>
              <a:t>And eldest are both ____daughters.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1690" y="550627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07095" y="5506278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82500" y="5535717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57905" y="5481844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his</a:t>
            </a:r>
          </a:p>
        </p:txBody>
      </p:sp>
    </p:spTree>
    <p:extLst>
      <p:ext uri="{BB962C8B-B14F-4D97-AF65-F5344CB8AC3E}">
        <p14:creationId xmlns:p14="http://schemas.microsoft.com/office/powerpoint/2010/main" xmlns="" val="269696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312</Words>
  <Application>Microsoft Office PowerPoint</Application>
  <PresentationFormat>Custom</PresentationFormat>
  <Paragraphs>67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HOME WORK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RAJAN</dc:creator>
  <cp:lastModifiedBy>hp</cp:lastModifiedBy>
  <cp:revision>75</cp:revision>
  <dcterms:created xsi:type="dcterms:W3CDTF">2021-09-08T14:06:16Z</dcterms:created>
  <dcterms:modified xsi:type="dcterms:W3CDTF">2023-11-19T05:26:24Z</dcterms:modified>
</cp:coreProperties>
</file>