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83" r:id="rId3"/>
    <p:sldId id="284" r:id="rId4"/>
    <p:sldId id="28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87" r:id="rId15"/>
    <p:sldId id="266" r:id="rId16"/>
    <p:sldId id="267" r:id="rId17"/>
    <p:sldId id="268" r:id="rId18"/>
    <p:sldId id="269" r:id="rId19"/>
    <p:sldId id="270" r:id="rId20"/>
    <p:sldId id="278" r:id="rId21"/>
    <p:sldId id="277" r:id="rId22"/>
    <p:sldId id="289" r:id="rId23"/>
    <p:sldId id="279" r:id="rId24"/>
    <p:sldId id="281" r:id="rId25"/>
    <p:sldId id="280" r:id="rId26"/>
    <p:sldId id="288" r:id="rId27"/>
    <p:sldId id="286" r:id="rId28"/>
  </p:sldIdLst>
  <p:sldSz cx="14265275" cy="8120063"/>
  <p:notesSz cx="6858000" cy="9144000"/>
  <p:defaultTextStyle>
    <a:defPPr>
      <a:defRPr lang="en-US"/>
    </a:defPPr>
    <a:lvl1pPr marL="0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535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069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8604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8139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7673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7208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6743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6278" algn="l" defTabSz="1279069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91"/>
      </p:cViewPr>
      <p:guideLst>
        <p:guide orient="horz" pos="2558"/>
        <p:guide pos="44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E9F18-C8F5-4FF1-AD14-BC8B4E842B6D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685800"/>
            <a:ext cx="6022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96DFF-489D-4248-B91C-18A3C767D9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29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50BF7-92C9-4431-8D88-1AEF3A81CA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56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96" y="2522484"/>
            <a:ext cx="12125484" cy="17405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791" y="4601369"/>
            <a:ext cx="9985693" cy="20751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7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6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42324" y="325181"/>
            <a:ext cx="3209687" cy="6928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264" y="325181"/>
            <a:ext cx="9391306" cy="69283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858" y="5217894"/>
            <a:ext cx="12125484" cy="161273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58" y="3441631"/>
            <a:ext cx="12125484" cy="1776263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5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0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86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81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76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72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67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264" y="1894682"/>
            <a:ext cx="6300496" cy="535886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51515" y="1894682"/>
            <a:ext cx="6300496" cy="535886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64" y="1817617"/>
            <a:ext cx="6302974" cy="75749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535" indent="0">
              <a:buNone/>
              <a:defRPr sz="2800" b="1"/>
            </a:lvl2pPr>
            <a:lvl3pPr marL="1279069" indent="0">
              <a:buNone/>
              <a:defRPr sz="2500" b="1"/>
            </a:lvl3pPr>
            <a:lvl4pPr marL="1918604" indent="0">
              <a:buNone/>
              <a:defRPr sz="2200" b="1"/>
            </a:lvl4pPr>
            <a:lvl5pPr marL="2558139" indent="0">
              <a:buNone/>
              <a:defRPr sz="2200" b="1"/>
            </a:lvl5pPr>
            <a:lvl6pPr marL="3197673" indent="0">
              <a:buNone/>
              <a:defRPr sz="2200" b="1"/>
            </a:lvl6pPr>
            <a:lvl7pPr marL="3837208" indent="0">
              <a:buNone/>
              <a:defRPr sz="2200" b="1"/>
            </a:lvl7pPr>
            <a:lvl8pPr marL="4476743" indent="0">
              <a:buNone/>
              <a:defRPr sz="2200" b="1"/>
            </a:lvl8pPr>
            <a:lvl9pPr marL="511627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3264" y="2575114"/>
            <a:ext cx="6302974" cy="467843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46562" y="1817617"/>
            <a:ext cx="6305450" cy="75749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535" indent="0">
              <a:buNone/>
              <a:defRPr sz="2800" b="1"/>
            </a:lvl2pPr>
            <a:lvl3pPr marL="1279069" indent="0">
              <a:buNone/>
              <a:defRPr sz="2500" b="1"/>
            </a:lvl3pPr>
            <a:lvl4pPr marL="1918604" indent="0">
              <a:buNone/>
              <a:defRPr sz="2200" b="1"/>
            </a:lvl4pPr>
            <a:lvl5pPr marL="2558139" indent="0">
              <a:buNone/>
              <a:defRPr sz="2200" b="1"/>
            </a:lvl5pPr>
            <a:lvl6pPr marL="3197673" indent="0">
              <a:buNone/>
              <a:defRPr sz="2200" b="1"/>
            </a:lvl6pPr>
            <a:lvl7pPr marL="3837208" indent="0">
              <a:buNone/>
              <a:defRPr sz="2200" b="1"/>
            </a:lvl7pPr>
            <a:lvl8pPr marL="4476743" indent="0">
              <a:buNone/>
              <a:defRPr sz="2200" b="1"/>
            </a:lvl8pPr>
            <a:lvl9pPr marL="511627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46562" y="2575114"/>
            <a:ext cx="6305450" cy="467843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66" y="323299"/>
            <a:ext cx="4693177" cy="13759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7326" y="323300"/>
            <a:ext cx="7974685" cy="693024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66" y="1699200"/>
            <a:ext cx="4693177" cy="5554349"/>
          </a:xfrm>
        </p:spPr>
        <p:txBody>
          <a:bodyPr/>
          <a:lstStyle>
            <a:lvl1pPr marL="0" indent="0">
              <a:buNone/>
              <a:defRPr sz="2000"/>
            </a:lvl1pPr>
            <a:lvl2pPr marL="639535" indent="0">
              <a:buNone/>
              <a:defRPr sz="1700"/>
            </a:lvl2pPr>
            <a:lvl3pPr marL="1279069" indent="0">
              <a:buNone/>
              <a:defRPr sz="1400"/>
            </a:lvl3pPr>
            <a:lvl4pPr marL="1918604" indent="0">
              <a:buNone/>
              <a:defRPr sz="1300"/>
            </a:lvl4pPr>
            <a:lvl5pPr marL="2558139" indent="0">
              <a:buNone/>
              <a:defRPr sz="1300"/>
            </a:lvl5pPr>
            <a:lvl6pPr marL="3197673" indent="0">
              <a:buNone/>
              <a:defRPr sz="1300"/>
            </a:lvl6pPr>
            <a:lvl7pPr marL="3837208" indent="0">
              <a:buNone/>
              <a:defRPr sz="1300"/>
            </a:lvl7pPr>
            <a:lvl8pPr marL="4476743" indent="0">
              <a:buNone/>
              <a:defRPr sz="1300"/>
            </a:lvl8pPr>
            <a:lvl9pPr marL="51162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094" y="5684044"/>
            <a:ext cx="8559165" cy="6710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96094" y="725543"/>
            <a:ext cx="8559165" cy="4872038"/>
          </a:xfrm>
        </p:spPr>
        <p:txBody>
          <a:bodyPr/>
          <a:lstStyle>
            <a:lvl1pPr marL="0" indent="0">
              <a:buNone/>
              <a:defRPr sz="4500"/>
            </a:lvl1pPr>
            <a:lvl2pPr marL="639535" indent="0">
              <a:buNone/>
              <a:defRPr sz="3900"/>
            </a:lvl2pPr>
            <a:lvl3pPr marL="1279069" indent="0">
              <a:buNone/>
              <a:defRPr sz="3400"/>
            </a:lvl3pPr>
            <a:lvl4pPr marL="1918604" indent="0">
              <a:buNone/>
              <a:defRPr sz="2800"/>
            </a:lvl4pPr>
            <a:lvl5pPr marL="2558139" indent="0">
              <a:buNone/>
              <a:defRPr sz="2800"/>
            </a:lvl5pPr>
            <a:lvl6pPr marL="3197673" indent="0">
              <a:buNone/>
              <a:defRPr sz="2800"/>
            </a:lvl6pPr>
            <a:lvl7pPr marL="3837208" indent="0">
              <a:buNone/>
              <a:defRPr sz="2800"/>
            </a:lvl7pPr>
            <a:lvl8pPr marL="4476743" indent="0">
              <a:buNone/>
              <a:defRPr sz="2800"/>
            </a:lvl8pPr>
            <a:lvl9pPr marL="511627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96094" y="6355079"/>
            <a:ext cx="8559165" cy="952979"/>
          </a:xfrm>
        </p:spPr>
        <p:txBody>
          <a:bodyPr/>
          <a:lstStyle>
            <a:lvl1pPr marL="0" indent="0">
              <a:buNone/>
              <a:defRPr sz="2000"/>
            </a:lvl1pPr>
            <a:lvl2pPr marL="639535" indent="0">
              <a:buNone/>
              <a:defRPr sz="1700"/>
            </a:lvl2pPr>
            <a:lvl3pPr marL="1279069" indent="0">
              <a:buNone/>
              <a:defRPr sz="1400"/>
            </a:lvl3pPr>
            <a:lvl4pPr marL="1918604" indent="0">
              <a:buNone/>
              <a:defRPr sz="1300"/>
            </a:lvl4pPr>
            <a:lvl5pPr marL="2558139" indent="0">
              <a:buNone/>
              <a:defRPr sz="1300"/>
            </a:lvl5pPr>
            <a:lvl6pPr marL="3197673" indent="0">
              <a:buNone/>
              <a:defRPr sz="1300"/>
            </a:lvl6pPr>
            <a:lvl7pPr marL="3837208" indent="0">
              <a:buNone/>
              <a:defRPr sz="1300"/>
            </a:lvl7pPr>
            <a:lvl8pPr marL="4476743" indent="0">
              <a:buNone/>
              <a:defRPr sz="1300"/>
            </a:lvl8pPr>
            <a:lvl9pPr marL="511627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264" y="325179"/>
            <a:ext cx="12838748" cy="1353344"/>
          </a:xfrm>
          <a:prstGeom prst="rect">
            <a:avLst/>
          </a:prstGeom>
        </p:spPr>
        <p:txBody>
          <a:bodyPr vert="horz" lIns="127907" tIns="63954" rIns="127907" bIns="639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264" y="1894682"/>
            <a:ext cx="12838748" cy="5358866"/>
          </a:xfrm>
          <a:prstGeom prst="rect">
            <a:avLst/>
          </a:prstGeom>
        </p:spPr>
        <p:txBody>
          <a:bodyPr vert="horz" lIns="127907" tIns="63954" rIns="127907" bIns="639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3264" y="7526096"/>
            <a:ext cx="3328564" cy="432318"/>
          </a:xfrm>
          <a:prstGeom prst="rect">
            <a:avLst/>
          </a:prstGeom>
        </p:spPr>
        <p:txBody>
          <a:bodyPr vert="horz" lIns="127907" tIns="63954" rIns="127907" bIns="6395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3969" y="7526096"/>
            <a:ext cx="4517337" cy="432318"/>
          </a:xfrm>
          <a:prstGeom prst="rect">
            <a:avLst/>
          </a:prstGeom>
        </p:spPr>
        <p:txBody>
          <a:bodyPr vert="horz" lIns="127907" tIns="63954" rIns="127907" bIns="6395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3447" y="7526096"/>
            <a:ext cx="3328564" cy="432318"/>
          </a:xfrm>
          <a:prstGeom prst="rect">
            <a:avLst/>
          </a:prstGeom>
        </p:spPr>
        <p:txBody>
          <a:bodyPr vert="horz" lIns="127907" tIns="63954" rIns="127907" bIns="6395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1279069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651" indent="-479651" algn="l" defTabSz="1279069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244" indent="-399709" algn="l" defTabSz="1279069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8836" indent="-319768" algn="l" defTabSz="1279069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8371" indent="-319768" algn="l" defTabSz="12790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7907" indent="-319768" algn="l" defTabSz="1279069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7440" indent="-319768" algn="l" defTabSz="12790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6975" indent="-319768" algn="l" defTabSz="12790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6511" indent="-319768" algn="l" defTabSz="12790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6044" indent="-319768" algn="l" defTabSz="1279069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535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069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04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8139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673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7208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43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6278" algn="l" defTabSz="127906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798637" y="402431"/>
            <a:ext cx="7162800" cy="1437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410" tIns="63205" rIns="126410" bIns="63205" anchor="ctr"/>
          <a:lstStyle/>
          <a:p>
            <a:pPr algn="ctr">
              <a:defRPr/>
            </a:pPr>
            <a:r>
              <a:rPr lang="en-US" sz="4941" b="1" dirty="0">
                <a:solidFill>
                  <a:srgbClr val="E7318C"/>
                </a:solidFill>
                <a:latin typeface="+mj-lt"/>
              </a:rPr>
              <a:t>Teacher’s 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912" y="1805422"/>
            <a:ext cx="4099525" cy="409952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60857" y="2528009"/>
            <a:ext cx="8705380" cy="3970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410" tIns="63205" rIns="126410" bIns="63205" rtlCol="0" anchor="ctr"/>
          <a:lstStyle/>
          <a:p>
            <a:pPr lvl="0">
              <a:defRPr/>
            </a:pPr>
            <a:endParaRPr lang="en-US" sz="7115" b="1" kern="0" dirty="0">
              <a:solidFill>
                <a:sysClr val="windowText" lastClr="000000"/>
              </a:solidFill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flipV="1">
            <a:off x="713264" y="8120062"/>
            <a:ext cx="3328564" cy="130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3969" y="8251029"/>
            <a:ext cx="4517337" cy="76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329803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MD.SHOWMIQUE ISLAM</a:t>
            </a:r>
          </a:p>
          <a:p>
            <a:r>
              <a:rPr lang="en-US" dirty="0" smtClean="0"/>
              <a:t>INSTRUCTOR,ENGLISH</a:t>
            </a:r>
          </a:p>
          <a:p>
            <a:r>
              <a:rPr lang="en-US" dirty="0" smtClean="0"/>
              <a:t>SAPAHAR GOVT. TECHNICAL SCHOOL AND COLLEGE</a:t>
            </a:r>
          </a:p>
          <a:p>
            <a:r>
              <a:rPr lang="en-US" dirty="0" smtClean="0"/>
              <a:t>SAPAHAR,NAOGAON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56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237" y="935832"/>
            <a:ext cx="12344400" cy="212364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4400" dirty="0" smtClean="0">
                <a:latin typeface="+mj-lt"/>
                <a:cs typeface="NikoshBAN" pitchFamily="2" charset="0"/>
              </a:rPr>
              <a:t>Noun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এর শেষে 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o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থাকলে এবং উহার পূর্বে </a:t>
            </a:r>
            <a:r>
              <a:rPr lang="en-US" sz="4400" dirty="0" smtClean="0">
                <a:cs typeface="NikoshBAN" pitchFamily="2" charset="0"/>
              </a:rPr>
              <a:t>Consonant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থাকলে </a:t>
            </a:r>
            <a:r>
              <a:rPr lang="en-US" sz="4400" dirty="0" smtClean="0">
                <a:latin typeface="+mj-lt"/>
                <a:cs typeface="NikoshBAN" pitchFamily="2" charset="0"/>
              </a:rPr>
              <a:t>‘</a:t>
            </a:r>
            <a:r>
              <a:rPr lang="en-US" sz="4400" dirty="0" err="1" smtClean="0">
                <a:latin typeface="+mj-lt"/>
                <a:cs typeface="NikoshBAN" pitchFamily="2" charset="0"/>
              </a:rPr>
              <a:t>es’</a:t>
            </a:r>
            <a:r>
              <a:rPr lang="en-US" sz="4400" dirty="0" smtClean="0">
                <a:latin typeface="+mj-lt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যুক্ত করে </a:t>
            </a:r>
            <a:r>
              <a:rPr lang="en-US" sz="4400" dirty="0" smtClean="0">
                <a:latin typeface="+mj-lt"/>
                <a:cs typeface="NikoshBAN" pitchFamily="2" charset="0"/>
              </a:rPr>
              <a:t>Plural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করতে হয়। তবে </a:t>
            </a:r>
            <a:r>
              <a:rPr lang="en-US" sz="4400" dirty="0" smtClean="0">
                <a:latin typeface="+mj-lt"/>
                <a:cs typeface="NikoshBAN" pitchFamily="2" charset="0"/>
              </a:rPr>
              <a:t>Photo</a:t>
            </a:r>
            <a:r>
              <a:rPr lang="bn-BD" sz="4400" dirty="0" smtClean="0">
                <a:latin typeface="+mj-lt"/>
                <a:cs typeface="NikoshBAN" pitchFamily="2" charset="0"/>
              </a:rPr>
              <a:t>-এর ক্ষেত্রে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শুধু </a:t>
            </a:r>
            <a:r>
              <a:rPr lang="en-US" sz="4400" dirty="0" smtClean="0">
                <a:cs typeface="NikoshBAN" pitchFamily="2" charset="0"/>
              </a:rPr>
              <a:t>‘s’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যুক্ত করে </a:t>
            </a:r>
            <a:r>
              <a:rPr lang="en-US" sz="4400" dirty="0" smtClean="0">
                <a:cs typeface="NikoshBAN" pitchFamily="2" charset="0"/>
              </a:rPr>
              <a:t>Plural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করতে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70434" y="3526631"/>
          <a:ext cx="4876802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38401"/>
                <a:gridCol w="2438401"/>
              </a:tblGrid>
              <a:tr h="73269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Singular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Plural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6154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echo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echoes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4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potato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potatoes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4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tomato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tomatoes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hero</a:t>
                      </a:r>
                      <a:endParaRPr lang="en-US" sz="36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heroes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/>
                        <a:t>buffalo</a:t>
                      </a:r>
                      <a:endParaRPr lang="en-US" sz="36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+mj-lt"/>
                        </a:rPr>
                        <a:t>buffaloes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8" y="554831"/>
            <a:ext cx="13487399" cy="738654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bn-BD" sz="4200" dirty="0" smtClean="0">
                <a:latin typeface="Century Gothic"/>
                <a:cs typeface="NikoshBAN" pitchFamily="2" charset="0"/>
              </a:rPr>
              <a:t>♦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Noun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এর মধ্যবর্তী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vowel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কে পরিবর্তন করে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Plural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করতে হয়।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671118"/>
              </p:ext>
            </p:extLst>
          </p:nvPr>
        </p:nvGraphicFramePr>
        <p:xfrm>
          <a:off x="3932237" y="1393031"/>
          <a:ext cx="5715000" cy="584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/>
                <a:gridCol w="2857500"/>
              </a:tblGrid>
              <a:tr h="615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Singular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+mj-lt"/>
                        </a:rPr>
                        <a:t>Plural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72050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Man/ woman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Men/ women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foot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Feet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tooth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Teeth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goose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Geese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louse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Lice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mouse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Mice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Mr.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Messrs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15154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madam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j-lt"/>
                        </a:rPr>
                        <a:t>Mesdames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8" y="1385592"/>
            <a:ext cx="13487399" cy="754042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bn-BD" sz="4300" dirty="0" smtClean="0">
                <a:latin typeface="Century Gothic"/>
                <a:cs typeface="NikoshBAN" pitchFamily="2" charset="0"/>
              </a:rPr>
              <a:t>♦</a:t>
            </a:r>
            <a:r>
              <a:rPr lang="en-US" sz="4300" dirty="0" smtClean="0">
                <a:latin typeface="Century Gothic"/>
                <a:cs typeface="NikoshBAN" pitchFamily="2" charset="0"/>
              </a:rPr>
              <a:t> 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Noun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এর শেষে </a:t>
            </a:r>
            <a:r>
              <a:rPr lang="en-US" sz="4300" dirty="0" smtClean="0">
                <a:latin typeface="+mj-lt"/>
                <a:cs typeface="NikoshBAN" pitchFamily="2" charset="0"/>
              </a:rPr>
              <a:t>en, </a:t>
            </a:r>
            <a:r>
              <a:rPr lang="en-US" sz="4300" dirty="0" err="1" smtClean="0">
                <a:latin typeface="+mj-lt"/>
                <a:cs typeface="NikoshBAN" pitchFamily="2" charset="0"/>
              </a:rPr>
              <a:t>ren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বা</a:t>
            </a:r>
            <a:r>
              <a:rPr lang="en-US" sz="4300" dirty="0" smtClean="0">
                <a:latin typeface="+mj-lt"/>
                <a:cs typeface="NikoshBAN" pitchFamily="2" charset="0"/>
              </a:rPr>
              <a:t> ne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 যোগ করে 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Plural </a:t>
            </a:r>
            <a:r>
              <a:rPr lang="bn-BD" sz="4300" dirty="0" smtClean="0">
                <a:latin typeface="NikoshBAN" pitchFamily="2" charset="0"/>
                <a:cs typeface="NikoshBAN" pitchFamily="2" charset="0"/>
              </a:rPr>
              <a:t>করতে হয়।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703637" y="2642711"/>
          <a:ext cx="6781800" cy="25603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90900"/>
                <a:gridCol w="33909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Singular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Plural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Ox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oxen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child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children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Cow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Kine</a:t>
                      </a:r>
                      <a:r>
                        <a:rPr lang="en-US" sz="3600" baseline="0" dirty="0" smtClean="0"/>
                        <a:t> (Cows)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7237" y="3690937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aircraft, baggage, deer, dice, fish, furniture, sheep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8331" y="2078831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noun-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singular &amp; plural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90237" y="173831"/>
            <a:ext cx="31242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single work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79437" y="1088231"/>
            <a:ext cx="102108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change number of the following words: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532" y="2002631"/>
            <a:ext cx="1200028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Mango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deer, cow, foot,  teeth, photo, book, box, stomach, loaf,  wives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7532" y="4288631"/>
            <a:ext cx="1199906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Mangoes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deer,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cows/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kine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feet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tooth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photos, books, boxes, stomachs, loaves,  wife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237" y="1316832"/>
            <a:ext cx="12268200" cy="707876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Noun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Singular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-এ এক অর্থ এবং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Plural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-এ অন্য অর্থ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46237" y="2429351"/>
          <a:ext cx="1165859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/>
                <a:gridCol w="2514599"/>
                <a:gridCol w="2667000"/>
                <a:gridCol w="4038600"/>
              </a:tblGrid>
              <a:tr h="6561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Singular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অর্থ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NikoshBAN" pitchFamily="2" charset="0"/>
                          <a:cs typeface="NikoshBAN" pitchFamily="2" charset="0"/>
                        </a:rPr>
                        <a:t>Plural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বাংলা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অর্থ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45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Advice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উপদেশ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Advices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ব্যবসা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সংক্রান্ত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45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Good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মঙ্গল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Goods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মালপত্র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45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Corn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শস্য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Corns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পায়ের কড়া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561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Return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ফেরত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Returns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নির্দিষ্ট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সময়ের বিবরণী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45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Sand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বালি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Sands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সমুদ্র তীর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3459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Iron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লোহা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Irons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শিকল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326231"/>
            <a:ext cx="13411200" cy="33393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bn-BD" sz="4300" dirty="0" smtClean="0">
                <a:latin typeface="Century Gothic"/>
                <a:cs typeface="NikoshBAN" pitchFamily="2" charset="0"/>
              </a:rPr>
              <a:t>♦ </a:t>
            </a:r>
            <a:r>
              <a:rPr lang="en-US" sz="4000" dirty="0">
                <a:cs typeface="NikoshBAN" pitchFamily="2" charset="0"/>
              </a:rPr>
              <a:t>Alms, amends, scissors, spectacles, thanks, trousers, </a:t>
            </a:r>
            <a:r>
              <a:rPr lang="en-US" sz="4000" dirty="0" smtClean="0">
                <a:cs typeface="NikoshBAN" pitchFamily="2" charset="0"/>
              </a:rPr>
              <a:t>wages, </a:t>
            </a:r>
            <a:r>
              <a:rPr lang="en-US" sz="4000" dirty="0" smtClean="0">
                <a:latin typeface="+mj-lt"/>
                <a:cs typeface="NikoshBAN" pitchFamily="2" charset="0"/>
              </a:rPr>
              <a:t>Aristocracy</a:t>
            </a:r>
            <a:r>
              <a:rPr lang="en-US" sz="4000" dirty="0">
                <a:latin typeface="+mj-lt"/>
                <a:cs typeface="NikoshBAN" pitchFamily="2" charset="0"/>
              </a:rPr>
              <a:t>, artillery, Belongings, cattle, earnings, gentry, majority, mankind, nobility, peasantry, people, police, public, savings, surroundings, </a:t>
            </a:r>
            <a:r>
              <a:rPr lang="en-US" sz="4000" dirty="0" smtClean="0">
                <a:latin typeface="+mj-lt"/>
                <a:cs typeface="NikoshBAN" pitchFamily="2" charset="0"/>
              </a:rPr>
              <a:t>vegetables</a:t>
            </a:r>
            <a:r>
              <a:rPr lang="bn-BD" sz="4400" dirty="0" smtClean="0">
                <a:cs typeface="NikoshBAN" pitchFamily="2" charset="0"/>
              </a:rPr>
              <a:t>-এর </a:t>
            </a:r>
            <a:r>
              <a:rPr lang="en-US" sz="4400" dirty="0">
                <a:cs typeface="NikoshBAN" pitchFamily="2" charset="0"/>
              </a:rPr>
              <a:t>Singular form</a:t>
            </a:r>
            <a:r>
              <a:rPr lang="bn-BD" sz="4400" dirty="0">
                <a:cs typeface="NikoshBAN" pitchFamily="2" charset="0"/>
              </a:rPr>
              <a:t> নেই, সুতরাং সবসময় </a:t>
            </a:r>
            <a:r>
              <a:rPr lang="en-US" sz="4400" dirty="0">
                <a:cs typeface="NikoshBAN" pitchFamily="2" charset="0"/>
              </a:rPr>
              <a:t>Plural </a:t>
            </a:r>
            <a:r>
              <a:rPr lang="bn-BD" sz="4400" dirty="0">
                <a:cs typeface="NikoshBAN" pitchFamily="2" charset="0"/>
              </a:rPr>
              <a:t>অর্থে ব্যবহৃত হয়</a:t>
            </a:r>
            <a:r>
              <a:rPr lang="bn-BD" sz="4400" dirty="0" smtClean="0">
                <a:cs typeface="NikoshBAN" pitchFamily="2" charset="0"/>
              </a:rPr>
              <a:t>।</a:t>
            </a:r>
            <a:endParaRPr lang="bn-BD" sz="4400" dirty="0"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174" y="3907631"/>
            <a:ext cx="13411200" cy="34624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en-US" sz="4400" b="1" dirty="0" smtClean="0">
                <a:cs typeface="NikoshBAN" pitchFamily="2" charset="0"/>
              </a:rPr>
              <a:t>Example</a:t>
            </a:r>
            <a:r>
              <a:rPr lang="en-US" sz="4400" b="1" dirty="0">
                <a:cs typeface="NikoshBAN" pitchFamily="2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cs typeface="NikoshBAN" pitchFamily="2" charset="0"/>
              </a:rPr>
              <a:t> We should hate alms</a:t>
            </a:r>
            <a:r>
              <a:rPr lang="en-US" sz="4400" dirty="0" smtClean="0">
                <a:cs typeface="NikoshBAN" pitchFamily="2" charset="0"/>
              </a:rPr>
              <a:t>.</a:t>
            </a:r>
            <a:r>
              <a:rPr lang="en-US" sz="4000" dirty="0"/>
              <a:t> </a:t>
            </a:r>
            <a:r>
              <a:rPr lang="en-US" sz="4000" dirty="0" smtClean="0"/>
              <a:t>     * Bangladeshi </a:t>
            </a:r>
            <a:r>
              <a:rPr lang="en-US" sz="4000" dirty="0"/>
              <a:t>people </a:t>
            </a:r>
            <a:r>
              <a:rPr lang="en-US" sz="4000" u="sng" dirty="0"/>
              <a:t>are</a:t>
            </a:r>
            <a:r>
              <a:rPr lang="en-US" sz="4000" dirty="0"/>
              <a:t> energetic</a:t>
            </a:r>
            <a:r>
              <a:rPr lang="en-US" sz="4000" dirty="0" smtClean="0"/>
              <a:t>.</a:t>
            </a:r>
            <a:endParaRPr lang="en-US" sz="4000" dirty="0"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4400" dirty="0">
                <a:cs typeface="NikoshBAN" pitchFamily="2" charset="0"/>
              </a:rPr>
              <a:t> I cannot but offer you thanks.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cs typeface="NikoshBAN" pitchFamily="2" charset="0"/>
              </a:rPr>
              <a:t> People wear spectacles to protect </a:t>
            </a:r>
            <a:r>
              <a:rPr lang="en-US" sz="4400" dirty="0" smtClean="0">
                <a:cs typeface="NikoshBAN" pitchFamily="2" charset="0"/>
              </a:rPr>
              <a:t>eyes.</a:t>
            </a:r>
            <a:endParaRPr lang="en-US" sz="5400" dirty="0" smtClean="0">
              <a:cs typeface="NikoshBAN" pitchFamily="2" charset="0"/>
            </a:endParaRPr>
          </a:p>
          <a:p>
            <a:pPr>
              <a:buFont typeface="Arial" charset="0"/>
              <a:buChar char="•"/>
            </a:pPr>
            <a:r>
              <a:rPr lang="en-US" sz="4300" dirty="0" smtClean="0">
                <a:cs typeface="NikoshBAN" pitchFamily="2" charset="0"/>
              </a:rPr>
              <a:t> His earnings </a:t>
            </a:r>
            <a:r>
              <a:rPr lang="en-US" sz="4300" u="sng" dirty="0" smtClean="0">
                <a:cs typeface="NikoshBAN" pitchFamily="2" charset="0"/>
              </a:rPr>
              <a:t>are</a:t>
            </a:r>
            <a:r>
              <a:rPr lang="en-US" sz="4300" dirty="0" smtClean="0">
                <a:cs typeface="NikoshBAN" pitchFamily="2" charset="0"/>
              </a:rPr>
              <a:t> handsome.</a:t>
            </a:r>
            <a:endParaRPr lang="bn-BD" sz="4300" dirty="0" smtClean="0"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37" y="3983831"/>
            <a:ext cx="11811000" cy="25853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5400" b="1" dirty="0" smtClean="0">
                <a:cs typeface="NikoshBAN" pitchFamily="2" charset="0"/>
              </a:rPr>
              <a:t>Example:</a:t>
            </a:r>
          </a:p>
          <a:p>
            <a:pPr algn="just"/>
            <a:r>
              <a:rPr lang="en-US" sz="5400" dirty="0" smtClean="0">
                <a:cs typeface="NikoshBAN" pitchFamily="2" charset="0"/>
              </a:rPr>
              <a:t>* The </a:t>
            </a:r>
            <a:r>
              <a:rPr lang="en-US" sz="5400" b="1" dirty="0" smtClean="0">
                <a:cs typeface="NikoshBAN" pitchFamily="2" charset="0"/>
              </a:rPr>
              <a:t>scenery</a:t>
            </a:r>
            <a:r>
              <a:rPr lang="en-US" sz="5400" dirty="0" smtClean="0">
                <a:cs typeface="NikoshBAN" pitchFamily="2" charset="0"/>
              </a:rPr>
              <a:t> of Cox’s </a:t>
            </a:r>
            <a:r>
              <a:rPr lang="en-US" sz="5400" dirty="0" err="1" smtClean="0">
                <a:cs typeface="NikoshBAN" pitchFamily="2" charset="0"/>
              </a:rPr>
              <a:t>Bazar</a:t>
            </a:r>
            <a:r>
              <a:rPr lang="en-US" sz="5400" dirty="0" smtClean="0">
                <a:cs typeface="NikoshBAN" pitchFamily="2" charset="0"/>
              </a:rPr>
              <a:t> </a:t>
            </a:r>
            <a:r>
              <a:rPr lang="en-US" sz="5400" u="sng" dirty="0" smtClean="0">
                <a:cs typeface="NikoshBAN" pitchFamily="2" charset="0"/>
              </a:rPr>
              <a:t>is</a:t>
            </a:r>
            <a:r>
              <a:rPr lang="en-US" sz="5400" dirty="0" smtClean="0">
                <a:cs typeface="NikoshBAN" pitchFamily="2" charset="0"/>
              </a:rPr>
              <a:t> charming.</a:t>
            </a:r>
            <a:endParaRPr lang="bn-BD" sz="5400" dirty="0" smtClean="0">
              <a:cs typeface="NikoshBAN" pitchFamily="2" charset="0"/>
            </a:endParaRPr>
          </a:p>
          <a:p>
            <a:pPr algn="just"/>
            <a:r>
              <a:rPr lang="en-US" sz="5400" dirty="0" smtClean="0"/>
              <a:t>* I want to buy some new </a:t>
            </a:r>
            <a:r>
              <a:rPr lang="en-US" sz="5400" b="1" dirty="0" smtClean="0"/>
              <a:t>furniture</a:t>
            </a:r>
            <a:r>
              <a:rPr lang="en-US" sz="5400" dirty="0" smtClean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7637" y="636518"/>
            <a:ext cx="11811000" cy="258531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bn-BD" sz="5400" dirty="0" smtClean="0">
                <a:latin typeface="Century Gothic"/>
                <a:cs typeface="NikoshBAN" pitchFamily="2" charset="0"/>
              </a:rPr>
              <a:t>♦ </a:t>
            </a:r>
            <a:r>
              <a:rPr lang="en-US" sz="5400" dirty="0" smtClean="0">
                <a:latin typeface="+mj-lt"/>
                <a:cs typeface="NikoshBAN" pitchFamily="2" charset="0"/>
              </a:rPr>
              <a:t>Bread, expenditure, Furniture, machinery, poetry, scenery</a:t>
            </a:r>
            <a:r>
              <a:rPr lang="bn-BD" sz="5400" dirty="0" smtClean="0">
                <a:latin typeface="+mj-lt"/>
                <a:cs typeface="NikoshBAN" pitchFamily="2" charset="0"/>
              </a:rPr>
              <a:t>-এর </a:t>
            </a:r>
            <a:r>
              <a:rPr lang="en-US" sz="5400" dirty="0" smtClean="0">
                <a:latin typeface="+mj-lt"/>
                <a:cs typeface="NikoshBAN" pitchFamily="2" charset="0"/>
              </a:rPr>
              <a:t>Plural</a:t>
            </a:r>
            <a:r>
              <a:rPr lang="bn-BD" sz="5400" dirty="0" smtClean="0">
                <a:latin typeface="+mj-lt"/>
                <a:cs typeface="NikoshBAN" pitchFamily="2" charset="0"/>
              </a:rPr>
              <a:t> নেই, সুতরাং সবসময় </a:t>
            </a:r>
            <a:r>
              <a:rPr lang="en-US" sz="5400" dirty="0" smtClean="0">
                <a:latin typeface="+mj-lt"/>
                <a:cs typeface="NikoshBAN" pitchFamily="2" charset="0"/>
              </a:rPr>
              <a:t>Singular</a:t>
            </a:r>
            <a:r>
              <a:rPr lang="bn-BD" sz="5400" dirty="0" smtClean="0">
                <a:latin typeface="+mj-lt"/>
                <a:cs typeface="NikoshBAN" pitchFamily="2" charset="0"/>
              </a:rPr>
              <a:t> অর্থে ব্যবহৃত হয়।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437" y="859631"/>
            <a:ext cx="12344402" cy="258531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5400" dirty="0" smtClean="0">
                <a:latin typeface="Century Gothic"/>
              </a:rPr>
              <a:t>♦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Economics, Physics, mathematics, news, optics, gallows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দেখতে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Plural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হলেও এরা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Singular.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3094" y="3983831"/>
            <a:ext cx="12344402" cy="34163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5400" b="1" dirty="0">
                <a:cs typeface="NikoshBAN" pitchFamily="2" charset="0"/>
              </a:rPr>
              <a:t>Example:</a:t>
            </a:r>
          </a:p>
          <a:p>
            <a:pPr algn="just">
              <a:buFont typeface="Arial" charset="0"/>
              <a:buChar char="•"/>
            </a:pPr>
            <a:r>
              <a:rPr lang="en-US" sz="5400" dirty="0">
                <a:cs typeface="NikoshBAN" pitchFamily="2" charset="0"/>
              </a:rPr>
              <a:t> He has completed his graduation in </a:t>
            </a:r>
            <a:r>
              <a:rPr lang="en-US" sz="5400" b="1" dirty="0">
                <a:cs typeface="NikoshBAN" pitchFamily="2" charset="0"/>
              </a:rPr>
              <a:t>Economics/ Mathematics/ Physics</a:t>
            </a:r>
            <a:r>
              <a:rPr lang="en-US" sz="5400" dirty="0">
                <a:cs typeface="NikoshBAN" pitchFamily="2" charset="0"/>
              </a:rPr>
              <a:t>.</a:t>
            </a:r>
          </a:p>
          <a:p>
            <a:pPr algn="just">
              <a:buFont typeface="Arial" charset="0"/>
              <a:buChar char="•"/>
            </a:pPr>
            <a:r>
              <a:rPr lang="en-US" sz="5400" dirty="0">
                <a:cs typeface="NikoshBAN" pitchFamily="2" charset="0"/>
              </a:rPr>
              <a:t> Ill news runs apace.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37" y="1164431"/>
            <a:ext cx="11963400" cy="258531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5400" dirty="0" smtClean="0">
                <a:latin typeface="Century Gothic"/>
              </a:rPr>
              <a:t>♦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নির্দিষ্ট দৈর্ঘ্য বা পরিমাণ বুঝাতে/ গাণিতিক হিসাব নিকাশের ক্ষেত্রে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Noun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দেখিতে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Plural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হলেও তা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Singular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অর্থে ব্যবহৃত হয়।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6637" y="4212431"/>
            <a:ext cx="11963400" cy="25853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5400" b="1" dirty="0" smtClean="0">
                <a:cs typeface="NikoshBAN" pitchFamily="2" charset="0"/>
              </a:rPr>
              <a:t>Example</a:t>
            </a:r>
            <a:r>
              <a:rPr lang="en-US" sz="5400" b="1" dirty="0">
                <a:cs typeface="NikoshBAN" pitchFamily="2" charset="0"/>
              </a:rPr>
              <a:t>:</a:t>
            </a:r>
          </a:p>
          <a:p>
            <a:pPr algn="just">
              <a:buFont typeface="Arial" charset="0"/>
              <a:buChar char="•"/>
            </a:pPr>
            <a:r>
              <a:rPr lang="en-US" sz="5400" dirty="0">
                <a:cs typeface="NikoshBAN" pitchFamily="2" charset="0"/>
              </a:rPr>
              <a:t> </a:t>
            </a:r>
            <a:r>
              <a:rPr lang="en-US" sz="5400" u="sng" dirty="0">
                <a:cs typeface="NikoshBAN" pitchFamily="2" charset="0"/>
              </a:rPr>
              <a:t>Forty miles</a:t>
            </a:r>
            <a:r>
              <a:rPr lang="en-US" sz="5400" dirty="0">
                <a:cs typeface="NikoshBAN" pitchFamily="2" charset="0"/>
              </a:rPr>
              <a:t> is a long way.</a:t>
            </a:r>
          </a:p>
          <a:p>
            <a:pPr algn="just">
              <a:buFont typeface="Arial" charset="0"/>
              <a:buChar char="•"/>
            </a:pPr>
            <a:r>
              <a:rPr lang="en-US" sz="5400" dirty="0">
                <a:cs typeface="NikoshBAN" pitchFamily="2" charset="0"/>
              </a:rPr>
              <a:t> Two plus two is four.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07265" y="1926431"/>
            <a:ext cx="9272429" cy="40450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7442" tIns="53721" rIns="107442" bIns="5372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500" dirty="0">
                <a:latin typeface="Times New Roman" pitchFamily="18" charset="0"/>
                <a:cs typeface="Times New Roman" pitchFamily="18" charset="0"/>
              </a:rPr>
              <a:t>  English </a:t>
            </a:r>
            <a:r>
              <a:rPr lang="en-US" sz="85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85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8500" dirty="0" smtClean="0">
                <a:latin typeface="Times New Roman" pitchFamily="18" charset="0"/>
                <a:cs typeface="Times New Roman" pitchFamily="18" charset="0"/>
              </a:rPr>
              <a:t> Paper</a:t>
            </a:r>
            <a:r>
              <a:rPr lang="en-US" sz="8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85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8500" dirty="0" smtClean="0">
                <a:latin typeface="Times New Roman" pitchFamily="18" charset="0"/>
                <a:cs typeface="Times New Roman" pitchFamily="18" charset="0"/>
              </a:rPr>
              <a:t>Class- </a:t>
            </a:r>
            <a:r>
              <a:rPr lang="en-US" sz="85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8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8500" dirty="0" smtClean="0">
                <a:latin typeface="Times New Roman" pitchFamily="18" charset="0"/>
                <a:cs typeface="Times New Roman" pitchFamily="18" charset="0"/>
              </a:rPr>
              <a:t>Time- 40 </a:t>
            </a:r>
            <a:r>
              <a:rPr lang="en-US" sz="8500" dirty="0">
                <a:latin typeface="Times New Roman" pitchFamily="18" charset="0"/>
                <a:cs typeface="Times New Roman" pitchFamily="18" charset="0"/>
              </a:rPr>
              <a:t>Minutes.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3595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554830"/>
            <a:ext cx="13335000" cy="144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en-US" sz="4100" dirty="0" smtClean="0">
                <a:latin typeface="Century Gothic"/>
              </a:rPr>
              <a:t>♦ </a:t>
            </a:r>
            <a:r>
              <a:rPr lang="en-US" sz="4400" dirty="0"/>
              <a:t>Noun </a:t>
            </a:r>
            <a:r>
              <a:rPr lang="bn-IN" sz="4400" dirty="0" smtClean="0"/>
              <a:t>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cs typeface="NikoshBAN" pitchFamily="2" charset="0"/>
              </a:rPr>
              <a:t>“</a:t>
            </a:r>
            <a:r>
              <a:rPr lang="en-US" sz="4400" dirty="0" smtClean="0"/>
              <a:t>is"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থাকলে বেশিরভাগ ক্ষেত্রে </a:t>
            </a:r>
            <a:r>
              <a:rPr lang="en-US" sz="4400" dirty="0" smtClean="0"/>
              <a:t>“is”-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স্থলে </a:t>
            </a:r>
            <a:r>
              <a:rPr lang="en-US" sz="4400" dirty="0" smtClean="0"/>
              <a:t>“</a:t>
            </a:r>
            <a:r>
              <a:rPr lang="en-US" sz="4400" dirty="0" err="1" smtClean="0"/>
              <a:t>es</a:t>
            </a:r>
            <a:r>
              <a:rPr lang="en-US" sz="4400" dirty="0" smtClean="0"/>
              <a:t>”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বসালে উহা </a:t>
            </a:r>
            <a:r>
              <a:rPr lang="en-US" sz="4400" dirty="0"/>
              <a:t>plural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হয়ে 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4178414"/>
              </p:ext>
            </p:extLst>
          </p:nvPr>
        </p:nvGraphicFramePr>
        <p:xfrm>
          <a:off x="655637" y="2536031"/>
          <a:ext cx="13182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/>
                <a:gridCol w="3295650"/>
                <a:gridCol w="3295650"/>
                <a:gridCol w="3295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Singular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Singular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smtClean="0"/>
                        <a:t>Plural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Amanuensis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amanuenses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Daes</a:t>
                      </a:r>
                      <a:endParaRPr lang="en-US" sz="4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Analysis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Analyses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Oasis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Oases</a:t>
                      </a:r>
                      <a:endParaRPr lang="en-US" sz="40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Axis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Axes</a:t>
                      </a:r>
                      <a:endParaRPr lang="en-US" sz="4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Parenthesis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Parentheses</a:t>
                      </a:r>
                      <a:endParaRPr lang="en-US" sz="4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effectLst/>
                        </a:rPr>
                        <a:t>Basis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effectLst/>
                        </a:rPr>
                        <a:t>Bases</a:t>
                      </a:r>
                      <a:endParaRPr lang="en-US" sz="4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Synopsis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Synopses</a:t>
                      </a:r>
                      <a:endParaRPr lang="en-US" sz="40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Crisis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Crises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/>
                        <a:t>Thesis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/>
                        <a:t>Theses</a:t>
                      </a:r>
                      <a:endParaRPr lang="en-US" sz="4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2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554830"/>
            <a:ext cx="13335000" cy="144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en-US" sz="4100" dirty="0" smtClean="0">
                <a:latin typeface="Century Gothic"/>
              </a:rPr>
              <a:t>♦ </a:t>
            </a:r>
            <a:r>
              <a:rPr lang="en-US" sz="4400" dirty="0"/>
              <a:t>Noun </a:t>
            </a:r>
            <a:r>
              <a:rPr lang="bn-IN" sz="4400" dirty="0" smtClean="0"/>
              <a:t>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/>
              <a:t>"</a:t>
            </a:r>
            <a:r>
              <a:rPr lang="en-US" sz="4400" dirty="0" smtClean="0"/>
              <a:t>um</a:t>
            </a:r>
            <a:r>
              <a:rPr lang="en-US" sz="4400" dirty="0"/>
              <a:t>"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থাকলে বেশিরভাগ ক্ষেত্রে </a:t>
            </a:r>
            <a:r>
              <a:rPr lang="en-US" sz="4400" dirty="0"/>
              <a:t>um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এর স্থলে </a:t>
            </a:r>
            <a:r>
              <a:rPr lang="bn-IN" sz="4400" dirty="0" smtClean="0"/>
              <a:t>"</a:t>
            </a:r>
            <a:r>
              <a:rPr lang="en-US" sz="4400" dirty="0" smtClean="0"/>
              <a:t>a</a:t>
            </a:r>
            <a:r>
              <a:rPr lang="en-US" sz="4400" dirty="0"/>
              <a:t>"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বসালে উহা </a:t>
            </a:r>
            <a:r>
              <a:rPr lang="en-US" sz="4400" dirty="0"/>
              <a:t>plural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হয়ে 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5973772"/>
              </p:ext>
            </p:extLst>
          </p:nvPr>
        </p:nvGraphicFramePr>
        <p:xfrm>
          <a:off x="655637" y="2536031"/>
          <a:ext cx="13182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/>
                <a:gridCol w="3295650"/>
                <a:gridCol w="3295650"/>
                <a:gridCol w="3295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Singular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/>
                        <a:t>Plural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Singular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/>
                        <a:t>Plural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Addendum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addenda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medium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/>
                        <a:t>media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Agendum</a:t>
                      </a:r>
                      <a:endParaRPr lang="en-US" sz="36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Agenda</a:t>
                      </a:r>
                      <a:endParaRPr lang="en-US" sz="3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Memorandum</a:t>
                      </a:r>
                      <a:endParaRPr lang="en-US" sz="36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Memoranda</a:t>
                      </a:r>
                      <a:endParaRPr lang="en-US" sz="36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Corrigendum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corrigenda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millennium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/>
                        <a:t>millennia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Datum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data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ovum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ova</a:t>
                      </a:r>
                      <a:endParaRPr lang="en-US" sz="3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Erratum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/>
                        <a:t>Errata</a:t>
                      </a:r>
                      <a:endParaRPr lang="en-US" sz="3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stratum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strata</a:t>
                      </a:r>
                      <a:endParaRPr lang="en-US" sz="3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Interregnum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interregna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 smtClean="0"/>
                        <a:t>spectrum</a:t>
                      </a:r>
                      <a:endParaRPr lang="en-US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/>
                        <a:t>spectra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84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42637" y="173831"/>
            <a:ext cx="29718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Group work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79437" y="1088231"/>
            <a:ext cx="9982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Find out singular and plural number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557" y="2633573"/>
            <a:ext cx="12000280" cy="1261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Basis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oases, cow, oxen,  economics, public, pen, furniture , bread, goods,  children, mouse, lice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4237" y="2612231"/>
            <a:ext cx="12038380" cy="132343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Singular: </a:t>
            </a: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Basis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cow, economics, pen, furniture, bread, mouse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9607" y="2612231"/>
            <a:ext cx="11999060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Plural: 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oases, oxen, public, goods,  children, lice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46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554830"/>
            <a:ext cx="13335000" cy="144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en-US" sz="4100" dirty="0" smtClean="0">
                <a:latin typeface="Century Gothic"/>
              </a:rPr>
              <a:t>♦ </a:t>
            </a:r>
            <a:r>
              <a:rPr lang="en-US" sz="4400" dirty="0"/>
              <a:t>Noun </a:t>
            </a:r>
            <a:r>
              <a:rPr lang="bn-IN" sz="4400" dirty="0" smtClean="0"/>
              <a:t>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/>
              <a:t>“</a:t>
            </a:r>
            <a:r>
              <a:rPr lang="en-US" sz="4400" dirty="0" smtClean="0"/>
              <a:t>us"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থাকলে বেশিরভাগ ক্ষেত্রে </a:t>
            </a:r>
            <a:r>
              <a:rPr lang="en-US" sz="4400" dirty="0" smtClean="0"/>
              <a:t>“us”-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স্থলে </a:t>
            </a:r>
            <a:r>
              <a:rPr lang="en-US" sz="4400" dirty="0" smtClean="0"/>
              <a:t>“i”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বসালে উহা </a:t>
            </a:r>
            <a:r>
              <a:rPr lang="en-US" sz="4400" dirty="0"/>
              <a:t>plural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হয়ে 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645028"/>
              </p:ext>
            </p:extLst>
          </p:nvPr>
        </p:nvGraphicFramePr>
        <p:xfrm>
          <a:off x="3703637" y="3221831"/>
          <a:ext cx="6591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/>
                <a:gridCol w="3295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Singular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Plural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Alumnus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Alumni</a:t>
                      </a:r>
                      <a:endParaRPr lang="en-US" sz="4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focus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foci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Radius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radii</a:t>
                      </a:r>
                      <a:endParaRPr lang="en-US" sz="4000" b="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stimulus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stimuli</a:t>
                      </a:r>
                      <a:endParaRPr lang="en-US" sz="4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Syllabus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Syllabi</a:t>
                      </a:r>
                      <a:endParaRPr lang="en-US" sz="4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236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554830"/>
            <a:ext cx="13335000" cy="144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en-US" sz="4100" dirty="0" smtClean="0">
                <a:latin typeface="Century Gothic"/>
              </a:rPr>
              <a:t>♦ </a:t>
            </a:r>
            <a:r>
              <a:rPr lang="en-US" sz="4400" dirty="0"/>
              <a:t>Noun </a:t>
            </a:r>
            <a:r>
              <a:rPr lang="bn-IN" sz="4400" dirty="0" smtClean="0"/>
              <a:t>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cs typeface="NikoshBAN" pitchFamily="2" charset="0"/>
              </a:rPr>
              <a:t>“</a:t>
            </a:r>
            <a:r>
              <a:rPr lang="en-US" sz="4400" dirty="0" smtClean="0"/>
              <a:t>on"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থাকলে বেশিরভাগ ক্ষেত্রে </a:t>
            </a:r>
            <a:r>
              <a:rPr lang="en-US" sz="4400" dirty="0" smtClean="0"/>
              <a:t>“on”-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স্থলে </a:t>
            </a:r>
            <a:r>
              <a:rPr lang="en-US" sz="4400" dirty="0" smtClean="0"/>
              <a:t>“a”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বসালে উহা </a:t>
            </a:r>
            <a:r>
              <a:rPr lang="en-US" sz="4400" dirty="0"/>
              <a:t>plural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হয়ে 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0501436"/>
              </p:ext>
            </p:extLst>
          </p:nvPr>
        </p:nvGraphicFramePr>
        <p:xfrm>
          <a:off x="3703637" y="3221831"/>
          <a:ext cx="65913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/>
                <a:gridCol w="3295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Singular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Plural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Criterion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endParaRPr lang="en-US" sz="4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Phenomenon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Phenomena</a:t>
                      </a:r>
                      <a:endParaRPr lang="en-US" sz="40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44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554830"/>
            <a:ext cx="13335000" cy="14465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en-US" sz="4100" dirty="0" smtClean="0">
                <a:latin typeface="Century Gothic"/>
              </a:rPr>
              <a:t>♦ </a:t>
            </a:r>
            <a:r>
              <a:rPr lang="en-US" sz="4400" dirty="0"/>
              <a:t>Noun </a:t>
            </a:r>
            <a:r>
              <a:rPr lang="bn-IN" sz="4400" dirty="0" smtClean="0"/>
              <a:t>–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cs typeface="NikoshBAN" pitchFamily="2" charset="0"/>
              </a:rPr>
              <a:t>“</a:t>
            </a:r>
            <a:r>
              <a:rPr lang="en-US" sz="4400" dirty="0" smtClean="0"/>
              <a:t>a"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থাকলে </a:t>
            </a:r>
            <a:r>
              <a:rPr lang="en-US" sz="4400" dirty="0" smtClean="0"/>
              <a:t>“a”-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এরপরে </a:t>
            </a:r>
            <a:r>
              <a:rPr lang="en-US" sz="4400" dirty="0" smtClean="0"/>
              <a:t>“e”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বসালে উহা </a:t>
            </a:r>
            <a:r>
              <a:rPr lang="en-US" sz="4400" dirty="0"/>
              <a:t>plural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হয়ে যায়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4345845"/>
              </p:ext>
            </p:extLst>
          </p:nvPr>
        </p:nvGraphicFramePr>
        <p:xfrm>
          <a:off x="3627437" y="2536031"/>
          <a:ext cx="65913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/>
                <a:gridCol w="32956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Singular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/>
                        <a:t>Plural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Alumna</a:t>
                      </a:r>
                      <a:endParaRPr lang="en-US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Alumnae</a:t>
                      </a:r>
                      <a:endParaRPr lang="en-US" sz="4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Antenna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Antennae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Formula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Formulae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Supernova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Supernovae</a:t>
                      </a:r>
                      <a:endParaRPr lang="en-US" sz="4000" b="0" dirty="0" smtClean="0">
                        <a:effectLst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Vertebra</a:t>
                      </a:r>
                      <a:endParaRPr lang="en-US" sz="40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790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Vertebrae</a:t>
                      </a:r>
                      <a:endParaRPr lang="en-US" sz="40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72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4514" y="4136231"/>
            <a:ext cx="9982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cs typeface="NikoshBAN" pitchFamily="2" charset="0"/>
              </a:rPr>
              <a:t>Make a list of 20 singular &amp; 20 Plural number</a:t>
            </a:r>
            <a:endParaRPr lang="en-US" sz="4000" dirty="0"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3437" y="173831"/>
            <a:ext cx="9448800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5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176" y="326231"/>
            <a:ext cx="10444722" cy="696134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37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837" y="2688431"/>
            <a:ext cx="11963400" cy="21336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9400" b="1" dirty="0" smtClean="0">
                <a:solidFill>
                  <a:srgbClr val="7030A0"/>
                </a:solidFill>
                <a:latin typeface="Centaur" pitchFamily="18" charset="0"/>
                <a:cs typeface="Andalus" pitchFamily="2" charset="-78"/>
              </a:rPr>
              <a:t>Number</a:t>
            </a:r>
            <a:endParaRPr lang="en-US" sz="29400" b="1" dirty="0">
              <a:solidFill>
                <a:srgbClr val="FF0000"/>
              </a:solidFill>
              <a:latin typeface="French Script MT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5853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3897" y="1082675"/>
            <a:ext cx="8113375" cy="131189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7442" tIns="53721" rIns="107442" bIns="5372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8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8779" y="3499817"/>
            <a:ext cx="11117858" cy="2693814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lIns="107442" tIns="53721" rIns="107442" bIns="53721" rtlCol="0">
            <a:spAutoFit/>
          </a:bodyPr>
          <a:lstStyle/>
          <a:p>
            <a:r>
              <a:rPr lang="en-US" sz="4200" dirty="0">
                <a:latin typeface="Times New Roman" pitchFamily="18" charset="0"/>
                <a:cs typeface="Times New Roman" pitchFamily="18" charset="0"/>
              </a:rPr>
              <a:t>After completing the lesson SS will  be able to –</a:t>
            </a:r>
          </a:p>
          <a:p>
            <a:pPr marL="335756" indent="-335756">
              <a:buFont typeface="Arial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know about number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  <a:p>
            <a:pPr marL="335756" indent="-335756">
              <a:buFont typeface="Arial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identify singular and plural number</a:t>
            </a:r>
          </a:p>
          <a:p>
            <a:pPr marL="335756" indent="-335756">
              <a:buFont typeface="Arial" charset="0"/>
              <a:buChar char="•"/>
            </a:pPr>
            <a:r>
              <a:rPr lang="en-US" sz="4200" dirty="0" smtClean="0">
                <a:latin typeface="Times New Roman" pitchFamily="18" charset="0"/>
                <a:cs typeface="Times New Roman" pitchFamily="18" charset="0"/>
              </a:rPr>
              <a:t>make plural number from singular number</a:t>
            </a:r>
            <a:endParaRPr lang="en-US" sz="4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Nurul Huda Shamim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5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2839" y="1891973"/>
            <a:ext cx="12039600" cy="13542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যা দ্বারা কোনো কিছুর সংখ্যা বুঝায়, তাকে 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Number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 বলে।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ইহা ২ প্রকার।</a:t>
            </a:r>
            <a:r>
              <a:rPr lang="en-US" sz="4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60837" y="707231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Number (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বচন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662" y="3679031"/>
            <a:ext cx="12039600" cy="1354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marL="509588" indent="-509588">
              <a:buAutoNum type="arabicPeriod"/>
            </a:pP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Singular: </a:t>
            </a:r>
            <a:r>
              <a:rPr lang="bn-BD" sz="4100" dirty="0">
                <a:latin typeface="NikoshBAN" pitchFamily="2" charset="0"/>
                <a:cs typeface="NikoshBAN" pitchFamily="2" charset="0"/>
              </a:rPr>
              <a:t>একজন ব্যক্তি বা একটি অব্যক্তিবাচক কোনো কিছুকে বুঝায়। </a:t>
            </a:r>
            <a:r>
              <a:rPr lang="bn-BD" sz="4100" dirty="0">
                <a:latin typeface="Times New Roman" pitchFamily="18" charset="0"/>
                <a:cs typeface="NikoshBAN" pitchFamily="2" charset="0"/>
              </a:rPr>
              <a:t>(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I, he, peacock, book,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839" y="5431631"/>
            <a:ext cx="12039600" cy="7232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28" tIns="45715" rIns="91428" bIns="45715" rtlCol="0">
            <a:spAutoFit/>
          </a:bodyPr>
          <a:lstStyle/>
          <a:p>
            <a:pPr marL="742852" indent="-742852"/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2. Plural : </a:t>
            </a:r>
            <a:r>
              <a:rPr lang="bn-BD" sz="4100" dirty="0">
                <a:latin typeface="NikoshBAN" pitchFamily="2" charset="0"/>
                <a:cs typeface="NikoshBAN" pitchFamily="2" charset="0"/>
              </a:rPr>
              <a:t>একের অধিক বুঝালে। 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(We, they, books, cats, </a:t>
            </a:r>
            <a:r>
              <a:rPr lang="en-US" sz="4100" dirty="0" err="1"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8" y="97631"/>
            <a:ext cx="13762039" cy="1461929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</a:rPr>
              <a:t>Formation of Number</a:t>
            </a:r>
            <a:endParaRPr lang="en-US" sz="8800" dirty="0" smtClean="0">
              <a:solidFill>
                <a:srgbClr val="00B050"/>
              </a:solidFill>
            </a:endParaRPr>
          </a:p>
          <a:p>
            <a:pPr algn="ctr"/>
            <a:endParaRPr lang="en-US" sz="100" b="1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744664"/>
              </p:ext>
            </p:extLst>
          </p:nvPr>
        </p:nvGraphicFramePr>
        <p:xfrm>
          <a:off x="4465636" y="2688431"/>
          <a:ext cx="52578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667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Singular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Plural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524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Cat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cats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24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Boy/ girl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Boys/ girls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24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Book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books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24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Thing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things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24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Pen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pens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24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bag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bags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0998" y="1545431"/>
            <a:ext cx="13762039" cy="723265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ctr"/>
            <a:endParaRPr lang="en-US" sz="100" b="1" dirty="0" smtClean="0"/>
          </a:p>
          <a:p>
            <a:r>
              <a:rPr lang="en-US" sz="4000" dirty="0" smtClean="0">
                <a:latin typeface="Century Gothic"/>
              </a:rPr>
              <a:t>♦</a:t>
            </a:r>
            <a:r>
              <a:rPr lang="en-US" sz="4000" dirty="0" smtClean="0">
                <a:latin typeface="+mj-lt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Singular Noun-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s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Plural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4237" y="412383"/>
            <a:ext cx="12496800" cy="212364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4100" dirty="0" smtClean="0">
                <a:latin typeface="+mj-lt"/>
              </a:rPr>
              <a:t>♦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Singular Noun-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ss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x, z,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ch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sh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es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Plural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Ch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উচ্চারণ ‘চ’ এর মত হলে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es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এবং ‘ক’ এর মত হলে শুধু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‘s’]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684767"/>
              </p:ext>
            </p:extLst>
          </p:nvPr>
        </p:nvGraphicFramePr>
        <p:xfrm>
          <a:off x="4465634" y="2612231"/>
          <a:ext cx="5638802" cy="512064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19401"/>
                <a:gridCol w="2819401"/>
              </a:tblGrid>
              <a:tr h="914401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Singular</a:t>
                      </a:r>
                      <a:endParaRPr lang="en-US" sz="4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Plural</a:t>
                      </a:r>
                      <a:endParaRPr lang="en-US" sz="48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bus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Buses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loss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Losses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box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Boxes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watch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Watches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stomach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stomachs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bush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bushes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237" y="250031"/>
            <a:ext cx="13106400" cy="2123648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41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4400" dirty="0" smtClean="0">
                <a:latin typeface="+mj-lt"/>
                <a:cs typeface="NikoshBAN" pitchFamily="2" charset="0"/>
              </a:rPr>
              <a:t>Noun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এর শেষে </a:t>
            </a:r>
            <a:r>
              <a:rPr lang="en-US" sz="44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y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থাকিলে এবং উহার পূর্বে </a:t>
            </a:r>
            <a:r>
              <a:rPr lang="en-US" sz="4400" dirty="0" smtClean="0">
                <a:latin typeface="+mj-lt"/>
                <a:cs typeface="NikoshBAN" pitchFamily="2" charset="0"/>
              </a:rPr>
              <a:t>Consonant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থাকিলে </a:t>
            </a:r>
            <a:r>
              <a:rPr lang="en-US" sz="4400" dirty="0" smtClean="0">
                <a:latin typeface="+mj-lt"/>
                <a:cs typeface="NikoshBAN" pitchFamily="2" charset="0"/>
              </a:rPr>
              <a:t>y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4400" dirty="0" err="1" smtClean="0">
                <a:latin typeface="+mj-lt"/>
                <a:cs typeface="NikoshBAN" pitchFamily="2" charset="0"/>
              </a:rPr>
              <a:t>i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-এ পরিবর্তিত করে </a:t>
            </a:r>
            <a:r>
              <a:rPr lang="en-US" sz="4400" dirty="0" smtClean="0">
                <a:latin typeface="+mj-lt"/>
                <a:cs typeface="NikoshBAN" pitchFamily="2" charset="0"/>
              </a:rPr>
              <a:t>‘</a:t>
            </a:r>
            <a:r>
              <a:rPr lang="en-US" sz="4400" dirty="0" err="1" smtClean="0">
                <a:latin typeface="+mj-lt"/>
                <a:cs typeface="NikoshBAN" pitchFamily="2" charset="0"/>
              </a:rPr>
              <a:t>es’</a:t>
            </a:r>
            <a:r>
              <a:rPr lang="en-US" sz="4400" dirty="0" smtClean="0">
                <a:latin typeface="+mj-lt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যুক্ত করে </a:t>
            </a:r>
            <a:r>
              <a:rPr lang="en-US" sz="4400" dirty="0" smtClean="0">
                <a:latin typeface="+mj-lt"/>
                <a:cs typeface="NikoshBAN" pitchFamily="2" charset="0"/>
              </a:rPr>
              <a:t>Plural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করতে হয়। কিন্তু </a:t>
            </a:r>
            <a:r>
              <a:rPr lang="en-US" sz="4400" dirty="0" smtClean="0">
                <a:latin typeface="+mj-lt"/>
                <a:cs typeface="NikoshBAN" pitchFamily="2" charset="0"/>
              </a:rPr>
              <a:t>y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পূর্বে </a:t>
            </a:r>
            <a:r>
              <a:rPr lang="en-US" sz="4400" dirty="0" smtClean="0">
                <a:latin typeface="+mj-lt"/>
                <a:cs typeface="NikoshBAN" pitchFamily="2" charset="0"/>
              </a:rPr>
              <a:t>vowel</a:t>
            </a:r>
            <a:r>
              <a:rPr lang="bn-BD" sz="4400" dirty="0" smtClean="0">
                <a:latin typeface="+mj-lt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থাকিলে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শুধু </a:t>
            </a:r>
            <a:r>
              <a:rPr lang="en-US" sz="4400" dirty="0" smtClean="0">
                <a:latin typeface="+mj-lt"/>
                <a:cs typeface="NikoshBAN" pitchFamily="2" charset="0"/>
              </a:rPr>
              <a:t>‘s’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যুক্ত করে </a:t>
            </a:r>
            <a:r>
              <a:rPr lang="en-US" sz="4400" dirty="0" smtClean="0">
                <a:latin typeface="+mj-lt"/>
                <a:cs typeface="NikoshBAN" pitchFamily="2" charset="0"/>
              </a:rPr>
              <a:t>Plural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করতে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6678131"/>
              </p:ext>
            </p:extLst>
          </p:nvPr>
        </p:nvGraphicFramePr>
        <p:xfrm>
          <a:off x="4618035" y="2536031"/>
          <a:ext cx="5257802" cy="502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28901"/>
                <a:gridCol w="2628901"/>
              </a:tblGrid>
              <a:tr h="71269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Singular</a:t>
                      </a:r>
                      <a:endParaRPr lang="en-US" sz="4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Plural</a:t>
                      </a:r>
                      <a:endParaRPr lang="en-US" sz="4800" dirty="0">
                        <a:latin typeface="+mj-lt"/>
                      </a:endParaRPr>
                    </a:p>
                  </a:txBody>
                  <a:tcPr/>
                </a:tc>
              </a:tr>
              <a:tr h="598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Army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Armies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98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Lady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ladies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986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study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studies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98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+mj-lt"/>
                        </a:rPr>
                        <a:t>Fly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Flies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986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Monkey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monkeys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</a:tr>
              <a:tr h="7001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Day/ boy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Days/ boys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37" y="402431"/>
            <a:ext cx="13792200" cy="1569650"/>
          </a:xfrm>
          <a:prstGeom prst="rect">
            <a:avLst/>
          </a:prstGeom>
          <a:noFill/>
        </p:spPr>
        <p:txBody>
          <a:bodyPr wrap="square" lIns="91428" tIns="45715" rIns="91428" bIns="45715" rtlCol="0">
            <a:spAutoFit/>
          </a:bodyPr>
          <a:lstStyle/>
          <a:p>
            <a:pPr algn="just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4800" dirty="0" smtClean="0">
                <a:latin typeface="+mj-lt"/>
                <a:cs typeface="NikoshBAN" pitchFamily="2" charset="0"/>
              </a:rPr>
              <a:t>Noun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এর শেষে </a:t>
            </a:r>
            <a:r>
              <a:rPr lang="en-US" sz="48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f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fe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থাকলে সেই </a:t>
            </a:r>
            <a:r>
              <a:rPr lang="en-US" sz="4800" dirty="0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f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+mj-lt"/>
                <a:cs typeface="NikoshBAN" pitchFamily="2" charset="0"/>
              </a:rPr>
              <a:t>fe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-এর পরিবর্তে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+mj-lt"/>
                <a:cs typeface="NikoshBAN" pitchFamily="2" charset="0"/>
              </a:rPr>
              <a:t>‘</a:t>
            </a:r>
            <a:r>
              <a:rPr lang="en-US" sz="4800" dirty="0" err="1" smtClean="0">
                <a:latin typeface="+mj-lt"/>
                <a:cs typeface="NikoshBAN" pitchFamily="2" charset="0"/>
              </a:rPr>
              <a:t>ves</a:t>
            </a:r>
            <a:r>
              <a:rPr lang="en-US" sz="4800" dirty="0" smtClean="0">
                <a:latin typeface="+mj-lt"/>
                <a:cs typeface="NikoshBAN" pitchFamily="2" charset="0"/>
              </a:rPr>
              <a:t>’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যুক্ত করে </a:t>
            </a:r>
            <a:r>
              <a:rPr lang="en-US" sz="4800" dirty="0" smtClean="0">
                <a:latin typeface="+mj-lt"/>
                <a:cs typeface="NikoshBAN" pitchFamily="2" charset="0"/>
              </a:rPr>
              <a:t>Plural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করতে হয়। তবে </a:t>
            </a:r>
            <a:r>
              <a:rPr lang="en-US" sz="4800" dirty="0" err="1" smtClean="0">
                <a:latin typeface="+mj-lt"/>
                <a:cs typeface="NikoshBAN" pitchFamily="2" charset="0"/>
              </a:rPr>
              <a:t>eef</a:t>
            </a:r>
            <a:r>
              <a:rPr lang="en-US" sz="4800" dirty="0" smtClean="0">
                <a:latin typeface="+mj-lt"/>
                <a:cs typeface="NikoshBAN" pitchFamily="2" charset="0"/>
              </a:rPr>
              <a:t>, </a:t>
            </a:r>
            <a:r>
              <a:rPr lang="en-US" sz="4800" dirty="0" err="1" smtClean="0">
                <a:latin typeface="+mj-lt"/>
                <a:cs typeface="NikoshBAN" pitchFamily="2" charset="0"/>
              </a:rPr>
              <a:t>ief</a:t>
            </a:r>
            <a:r>
              <a:rPr lang="en-US" sz="4800" dirty="0" smtClean="0">
                <a:latin typeface="+mj-lt"/>
                <a:cs typeface="NikoshBAN" pitchFamily="2" charset="0"/>
              </a:rPr>
              <a:t>, ff, </a:t>
            </a:r>
            <a:r>
              <a:rPr lang="en-US" sz="4800" dirty="0" err="1" smtClean="0">
                <a:latin typeface="+mj-lt"/>
                <a:cs typeface="NikoshBAN" pitchFamily="2" charset="0"/>
              </a:rPr>
              <a:t>oof</a:t>
            </a:r>
            <a:r>
              <a:rPr lang="en-US" sz="4800" dirty="0" smtClean="0">
                <a:latin typeface="+mj-lt"/>
                <a:cs typeface="NikoshBAN" pitchFamily="2" charset="0"/>
              </a:rPr>
              <a:t>, </a:t>
            </a:r>
            <a:r>
              <a:rPr lang="en-US" sz="4800" dirty="0" err="1" smtClean="0">
                <a:latin typeface="+mj-lt"/>
                <a:cs typeface="NikoshBAN" pitchFamily="2" charset="0"/>
              </a:rPr>
              <a:t>rf</a:t>
            </a:r>
            <a:r>
              <a:rPr lang="en-US" sz="4800" dirty="0" smtClean="0">
                <a:latin typeface="+mj-lt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শুধু </a:t>
            </a:r>
            <a:r>
              <a:rPr lang="en-US" sz="4800" dirty="0" smtClean="0">
                <a:cs typeface="NikoshBAN" pitchFamily="2" charset="0"/>
              </a:rPr>
              <a:t>‘s’ </a:t>
            </a:r>
            <a:r>
              <a:rPr lang="bn-BD" sz="4800" dirty="0" smtClean="0">
                <a:cs typeface="NikoshBAN" pitchFamily="2" charset="0"/>
              </a:rPr>
              <a:t>বসে।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8057313"/>
              </p:ext>
            </p:extLst>
          </p:nvPr>
        </p:nvGraphicFramePr>
        <p:xfrm>
          <a:off x="9647237" y="2536031"/>
          <a:ext cx="4267200" cy="5029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33600"/>
                <a:gridCol w="2133600"/>
              </a:tblGrid>
              <a:tr h="72764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Singular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/>
                        <a:t>Plural</a:t>
                      </a:r>
                      <a:endParaRPr lang="en-US" sz="4800" dirty="0">
                        <a:latin typeface="+mj-lt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reef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reefs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belief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j-lt"/>
                        </a:rPr>
                        <a:t>beliefs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chief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chiefs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cliff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cliffs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proof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proofs</a:t>
                      </a:r>
                      <a:endParaRPr lang="en-US" sz="4000" dirty="0">
                        <a:latin typeface="+mj-lt"/>
                      </a:endParaRPr>
                    </a:p>
                  </a:txBody>
                  <a:tcPr/>
                </a:tc>
              </a:tr>
              <a:tr h="585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dwarf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dwarfs</a:t>
                      </a:r>
                      <a:endParaRPr lang="en-US" sz="40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8461004"/>
              </p:ext>
            </p:extLst>
          </p:nvPr>
        </p:nvGraphicFramePr>
        <p:xfrm>
          <a:off x="427037" y="2612231"/>
          <a:ext cx="4343400" cy="381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1700"/>
                <a:gridCol w="21717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Singular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Plural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Self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selves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Life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lives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knife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latin typeface="+mj-lt"/>
                        </a:rPr>
                        <a:t>Knives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+mj-lt"/>
                        </a:rPr>
                        <a:t>leaf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Leaves</a:t>
                      </a:r>
                      <a:endParaRPr lang="en-US" sz="4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5552380"/>
              </p:ext>
            </p:extLst>
          </p:nvPr>
        </p:nvGraphicFramePr>
        <p:xfrm>
          <a:off x="5075237" y="3983831"/>
          <a:ext cx="4343400" cy="3810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71700"/>
                <a:gridCol w="2171700"/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calf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Calves</a:t>
                      </a:r>
                      <a:endParaRPr lang="en-US" sz="4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wife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wives</a:t>
                      </a:r>
                      <a:endParaRPr lang="en-US" sz="4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loaf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Loaves</a:t>
                      </a:r>
                      <a:endParaRPr lang="en-US" sz="4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sheaf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sheaves</a:t>
                      </a:r>
                      <a:endParaRPr lang="en-US" sz="44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half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halves</a:t>
                      </a:r>
                      <a:endParaRPr lang="en-US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1097</Words>
  <Application>Microsoft Office PowerPoint</Application>
  <PresentationFormat>Custom</PresentationFormat>
  <Paragraphs>324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Number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hp</cp:lastModifiedBy>
  <cp:revision>101</cp:revision>
  <dcterms:created xsi:type="dcterms:W3CDTF">2006-08-16T00:00:00Z</dcterms:created>
  <dcterms:modified xsi:type="dcterms:W3CDTF">2023-11-19T05:53:54Z</dcterms:modified>
</cp:coreProperties>
</file>